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9" r:id="rId3"/>
    <p:sldId id="258" r:id="rId4"/>
    <p:sldId id="261" r:id="rId5"/>
    <p:sldId id="262" r:id="rId6"/>
    <p:sldId id="263" r:id="rId7"/>
    <p:sldId id="264" r:id="rId8"/>
    <p:sldId id="266" r:id="rId9"/>
    <p:sldId id="268" r:id="rId10"/>
    <p:sldId id="269" r:id="rId11"/>
    <p:sldId id="271" r:id="rId12"/>
    <p:sldId id="272" r:id="rId13"/>
    <p:sldId id="273" r:id="rId14"/>
    <p:sldId id="285" r:id="rId15"/>
    <p:sldId id="286" r:id="rId16"/>
    <p:sldId id="289" r:id="rId17"/>
    <p:sldId id="290" r:id="rId18"/>
    <p:sldId id="291" r:id="rId19"/>
    <p:sldId id="294" r:id="rId20"/>
    <p:sldId id="287" r:id="rId21"/>
    <p:sldId id="281" r:id="rId22"/>
    <p:sldId id="283" r:id="rId23"/>
    <p:sldId id="295" r:id="rId24"/>
    <p:sldId id="274" r:id="rId25"/>
    <p:sldId id="275" r:id="rId26"/>
    <p:sldId id="276" r:id="rId27"/>
    <p:sldId id="277" r:id="rId28"/>
    <p:sldId id="278" r:id="rId29"/>
    <p:sldId id="279" r:id="rId30"/>
    <p:sldId id="292" r:id="rId31"/>
    <p:sldId id="293" r:id="rId32"/>
    <p:sldId id="26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A3E"/>
    <a:srgbClr val="FFD500"/>
    <a:srgbClr val="E03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1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C1550-DA63-4CB1-864D-DA02A457D80D}" type="datetimeFigureOut">
              <a:rPr lang="en-US" smtClean="0"/>
              <a:t>5/4/15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4C6B7-C7E5-4B11-B572-C42D0F927B3B}" type="slidenum">
              <a:rPr lang="en-US" smtClean="0"/>
              <a:t>‹#›</a:t>
            </a:fld>
            <a:endParaRPr lang="en-US"/>
          </a:p>
        </p:txBody>
      </p:sp>
    </p:spTree>
    <p:extLst>
      <p:ext uri="{BB962C8B-B14F-4D97-AF65-F5344CB8AC3E}">
        <p14:creationId xmlns:p14="http://schemas.microsoft.com/office/powerpoint/2010/main" val="10786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During April and May of 2013 in-depth, one-on-one structured interviews were conducted with 23 leaders from a wide range of statewide agriculture-related non-profit and government organizations.</a:t>
            </a:r>
          </a:p>
          <a:p>
            <a:r>
              <a:rPr lang="en-US" altLang="en-US" smtClean="0"/>
              <a:t>The purpose of these interviews was to develop a broad-brush understand of the current legal challenges facing Maryland’s farmers. </a:t>
            </a:r>
          </a:p>
          <a:p>
            <a:r>
              <a:rPr lang="en-US" altLang="en-US" smtClean="0"/>
              <a:t>Interviewees identified environmental, land use, nuisance/right-to-farm, and MDA programs as the biggest legal challenges impacting Maryland farmers.</a:t>
            </a:r>
          </a:p>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57066" indent="-291179" eaLnBrk="0" hangingPunct="0">
              <a:defRPr>
                <a:solidFill>
                  <a:schemeClr val="tx1"/>
                </a:solidFill>
                <a:latin typeface="Arial" charset="0"/>
                <a:ea typeface="MS PGothic" pitchFamily="34" charset="-128"/>
              </a:defRPr>
            </a:lvl2pPr>
            <a:lvl3pPr marL="1164717" indent="-232943" eaLnBrk="0" hangingPunct="0">
              <a:defRPr>
                <a:solidFill>
                  <a:schemeClr val="tx1"/>
                </a:solidFill>
                <a:latin typeface="Arial" charset="0"/>
                <a:ea typeface="MS PGothic" pitchFamily="34" charset="-128"/>
              </a:defRPr>
            </a:lvl3pPr>
            <a:lvl4pPr marL="1630604" indent="-232943" eaLnBrk="0" hangingPunct="0">
              <a:defRPr>
                <a:solidFill>
                  <a:schemeClr val="tx1"/>
                </a:solidFill>
                <a:latin typeface="Arial" charset="0"/>
                <a:ea typeface="MS PGothic" pitchFamily="34" charset="-128"/>
              </a:defRPr>
            </a:lvl4pPr>
            <a:lvl5pPr marL="2096491" indent="-232943" eaLnBrk="0" hangingPunct="0">
              <a:defRPr>
                <a:solidFill>
                  <a:schemeClr val="tx1"/>
                </a:solidFill>
                <a:latin typeface="Arial" charset="0"/>
                <a:ea typeface="MS PGothic" pitchFamily="34" charset="-128"/>
              </a:defRPr>
            </a:lvl5pPr>
            <a:lvl6pPr marL="2562377" indent="-232943" eaLnBrk="0" fontAlgn="base" hangingPunct="0">
              <a:spcBef>
                <a:spcPct val="0"/>
              </a:spcBef>
              <a:spcAft>
                <a:spcPct val="0"/>
              </a:spcAft>
              <a:defRPr>
                <a:solidFill>
                  <a:schemeClr val="tx1"/>
                </a:solidFill>
                <a:latin typeface="Arial" charset="0"/>
                <a:ea typeface="MS PGothic" pitchFamily="34" charset="-128"/>
              </a:defRPr>
            </a:lvl6pPr>
            <a:lvl7pPr marL="3028264" indent="-232943" eaLnBrk="0" fontAlgn="base" hangingPunct="0">
              <a:spcBef>
                <a:spcPct val="0"/>
              </a:spcBef>
              <a:spcAft>
                <a:spcPct val="0"/>
              </a:spcAft>
              <a:defRPr>
                <a:solidFill>
                  <a:schemeClr val="tx1"/>
                </a:solidFill>
                <a:latin typeface="Arial" charset="0"/>
                <a:ea typeface="MS PGothic" pitchFamily="34" charset="-128"/>
              </a:defRPr>
            </a:lvl7pPr>
            <a:lvl8pPr marL="3494151" indent="-232943" eaLnBrk="0" fontAlgn="base" hangingPunct="0">
              <a:spcBef>
                <a:spcPct val="0"/>
              </a:spcBef>
              <a:spcAft>
                <a:spcPct val="0"/>
              </a:spcAft>
              <a:defRPr>
                <a:solidFill>
                  <a:schemeClr val="tx1"/>
                </a:solidFill>
                <a:latin typeface="Arial" charset="0"/>
                <a:ea typeface="MS PGothic" pitchFamily="34" charset="-128"/>
              </a:defRPr>
            </a:lvl8pPr>
            <a:lvl9pPr marL="3960038" indent="-23294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6CF2415-BE5B-4884-A16A-EA5529117047}" type="slidenum">
              <a:rPr lang="en-US" altLang="en-US" smtClean="0">
                <a:solidFill>
                  <a:prstClr val="black"/>
                </a:solidFill>
                <a:latin typeface="Calibri" pitchFamily="34" charset="0"/>
              </a:rPr>
              <a:pPr eaLnBrk="1" hangingPunct="1"/>
              <a:t>6</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37978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the summer of 2013, UME faculty were surveyed on what they perceived were the most important legal needs for the agricultural sector and how often they received questions on those issues.</a:t>
            </a:r>
          </a:p>
          <a:p>
            <a:r>
              <a:rPr lang="en-US" altLang="en-US" smtClean="0"/>
              <a:t>They identified environmental regulations, USDA/MD Department of Agriculture programs, and land use issues as the most important legal issues.</a:t>
            </a:r>
          </a:p>
          <a:p>
            <a:r>
              <a:rPr lang="en-US" altLang="en-US" smtClean="0"/>
              <a:t>These same issues were the ones that received the most phone calls</a:t>
            </a:r>
          </a:p>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57066" indent="-291179" eaLnBrk="0" hangingPunct="0">
              <a:defRPr>
                <a:solidFill>
                  <a:schemeClr val="tx1"/>
                </a:solidFill>
                <a:latin typeface="Arial" charset="0"/>
                <a:ea typeface="MS PGothic" pitchFamily="34" charset="-128"/>
              </a:defRPr>
            </a:lvl2pPr>
            <a:lvl3pPr marL="1164717" indent="-232943" eaLnBrk="0" hangingPunct="0">
              <a:defRPr>
                <a:solidFill>
                  <a:schemeClr val="tx1"/>
                </a:solidFill>
                <a:latin typeface="Arial" charset="0"/>
                <a:ea typeface="MS PGothic" pitchFamily="34" charset="-128"/>
              </a:defRPr>
            </a:lvl3pPr>
            <a:lvl4pPr marL="1630604" indent="-232943" eaLnBrk="0" hangingPunct="0">
              <a:defRPr>
                <a:solidFill>
                  <a:schemeClr val="tx1"/>
                </a:solidFill>
                <a:latin typeface="Arial" charset="0"/>
                <a:ea typeface="MS PGothic" pitchFamily="34" charset="-128"/>
              </a:defRPr>
            </a:lvl4pPr>
            <a:lvl5pPr marL="2096491" indent="-232943" eaLnBrk="0" hangingPunct="0">
              <a:defRPr>
                <a:solidFill>
                  <a:schemeClr val="tx1"/>
                </a:solidFill>
                <a:latin typeface="Arial" charset="0"/>
                <a:ea typeface="MS PGothic" pitchFamily="34" charset="-128"/>
              </a:defRPr>
            </a:lvl5pPr>
            <a:lvl6pPr marL="2562377" indent="-232943" eaLnBrk="0" fontAlgn="base" hangingPunct="0">
              <a:spcBef>
                <a:spcPct val="0"/>
              </a:spcBef>
              <a:spcAft>
                <a:spcPct val="0"/>
              </a:spcAft>
              <a:defRPr>
                <a:solidFill>
                  <a:schemeClr val="tx1"/>
                </a:solidFill>
                <a:latin typeface="Arial" charset="0"/>
                <a:ea typeface="MS PGothic" pitchFamily="34" charset="-128"/>
              </a:defRPr>
            </a:lvl6pPr>
            <a:lvl7pPr marL="3028264" indent="-232943" eaLnBrk="0" fontAlgn="base" hangingPunct="0">
              <a:spcBef>
                <a:spcPct val="0"/>
              </a:spcBef>
              <a:spcAft>
                <a:spcPct val="0"/>
              </a:spcAft>
              <a:defRPr>
                <a:solidFill>
                  <a:schemeClr val="tx1"/>
                </a:solidFill>
                <a:latin typeface="Arial" charset="0"/>
                <a:ea typeface="MS PGothic" pitchFamily="34" charset="-128"/>
              </a:defRPr>
            </a:lvl7pPr>
            <a:lvl8pPr marL="3494151" indent="-232943" eaLnBrk="0" fontAlgn="base" hangingPunct="0">
              <a:spcBef>
                <a:spcPct val="0"/>
              </a:spcBef>
              <a:spcAft>
                <a:spcPct val="0"/>
              </a:spcAft>
              <a:defRPr>
                <a:solidFill>
                  <a:schemeClr val="tx1"/>
                </a:solidFill>
                <a:latin typeface="Arial" charset="0"/>
                <a:ea typeface="MS PGothic" pitchFamily="34" charset="-128"/>
              </a:defRPr>
            </a:lvl8pPr>
            <a:lvl9pPr marL="3960038" indent="-232943"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75217B8A-4747-4CCE-AFA9-F8C6679C5E2F}" type="slidenum">
              <a:rPr lang="en-US" altLang="en-US" smtClean="0">
                <a:solidFill>
                  <a:prstClr val="black"/>
                </a:solidFill>
                <a:latin typeface="Calibri" pitchFamily="34" charset="0"/>
              </a:rPr>
              <a:pPr eaLnBrk="1" hangingPunct="1"/>
              <a:t>7</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44978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 here</a:t>
            </a:r>
            <a:endParaRPr lang="en-US" dirty="0"/>
          </a:p>
        </p:txBody>
      </p:sp>
      <p:sp>
        <p:nvSpPr>
          <p:cNvPr id="4" name="Slide Number Placeholder 3"/>
          <p:cNvSpPr>
            <a:spLocks noGrp="1"/>
          </p:cNvSpPr>
          <p:nvPr>
            <p:ph type="sldNum" sz="quarter" idx="10"/>
          </p:nvPr>
        </p:nvSpPr>
        <p:spPr/>
        <p:txBody>
          <a:bodyPr/>
          <a:lstStyle/>
          <a:p>
            <a:pPr>
              <a:defRPr/>
            </a:pPr>
            <a:fld id="{3806776A-1A7C-4FA9-81C4-B27087126351}" type="slidenum">
              <a:rPr lang="en-US" altLang="en-US" smtClean="0">
                <a:solidFill>
                  <a:prstClr val="black"/>
                </a:solidFill>
              </a:rPr>
              <a:pPr>
                <a:defRPr/>
              </a:pPr>
              <a:t>14</a:t>
            </a:fld>
            <a:endParaRPr lang="en-US" altLang="en-US">
              <a:solidFill>
                <a:prstClr val="black"/>
              </a:solidFill>
            </a:endParaRPr>
          </a:p>
        </p:txBody>
      </p:sp>
    </p:spTree>
    <p:extLst>
      <p:ext uri="{BB962C8B-B14F-4D97-AF65-F5344CB8AC3E}">
        <p14:creationId xmlns:p14="http://schemas.microsoft.com/office/powerpoint/2010/main" val="294568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year will sponsor 2 poultry workshops next week on Eastern Shore and hope to sponsor more events.</a:t>
            </a:r>
          </a:p>
          <a:p>
            <a:endParaRPr lang="en-US" dirty="0"/>
          </a:p>
        </p:txBody>
      </p:sp>
      <p:sp>
        <p:nvSpPr>
          <p:cNvPr id="4" name="Slide Number Placeholder 3"/>
          <p:cNvSpPr>
            <a:spLocks noGrp="1"/>
          </p:cNvSpPr>
          <p:nvPr>
            <p:ph type="sldNum" sz="quarter" idx="10"/>
          </p:nvPr>
        </p:nvSpPr>
        <p:spPr/>
        <p:txBody>
          <a:bodyPr/>
          <a:lstStyle/>
          <a:p>
            <a:pPr>
              <a:defRPr/>
            </a:pPr>
            <a:fld id="{3806776A-1A7C-4FA9-81C4-B27087126351}" type="slidenum">
              <a:rPr lang="en-US" altLang="en-US" smtClean="0"/>
              <a:pPr>
                <a:defRPr/>
              </a:pPr>
              <a:t>15</a:t>
            </a:fld>
            <a:endParaRPr lang="en-US" altLang="en-US"/>
          </a:p>
        </p:txBody>
      </p:sp>
    </p:spTree>
    <p:extLst>
      <p:ext uri="{BB962C8B-B14F-4D97-AF65-F5344CB8AC3E}">
        <p14:creationId xmlns:p14="http://schemas.microsoft.com/office/powerpoint/2010/main" val="428511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year will sponsor 2 poultry workshops next week on Eastern Shore and hope to sponsor more events.</a:t>
            </a:r>
          </a:p>
          <a:p>
            <a:endParaRPr lang="en-US" dirty="0"/>
          </a:p>
        </p:txBody>
      </p:sp>
      <p:sp>
        <p:nvSpPr>
          <p:cNvPr id="4" name="Slide Number Placeholder 3"/>
          <p:cNvSpPr>
            <a:spLocks noGrp="1"/>
          </p:cNvSpPr>
          <p:nvPr>
            <p:ph type="sldNum" sz="quarter" idx="10"/>
          </p:nvPr>
        </p:nvSpPr>
        <p:spPr/>
        <p:txBody>
          <a:bodyPr/>
          <a:lstStyle/>
          <a:p>
            <a:pPr>
              <a:defRPr/>
            </a:pPr>
            <a:fld id="{3806776A-1A7C-4FA9-81C4-B27087126351}" type="slidenum">
              <a:rPr lang="en-US" altLang="en-US" smtClean="0"/>
              <a:pPr>
                <a:defRPr/>
              </a:pPr>
              <a:t>16</a:t>
            </a:fld>
            <a:endParaRPr lang="en-US" altLang="en-US"/>
          </a:p>
        </p:txBody>
      </p:sp>
    </p:spTree>
    <p:extLst>
      <p:ext uri="{BB962C8B-B14F-4D97-AF65-F5344CB8AC3E}">
        <p14:creationId xmlns:p14="http://schemas.microsoft.com/office/powerpoint/2010/main" val="428511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 here</a:t>
            </a:r>
            <a:endParaRPr lang="en-US" dirty="0"/>
          </a:p>
        </p:txBody>
      </p:sp>
      <p:sp>
        <p:nvSpPr>
          <p:cNvPr id="4" name="Slide Number Placeholder 3"/>
          <p:cNvSpPr>
            <a:spLocks noGrp="1"/>
          </p:cNvSpPr>
          <p:nvPr>
            <p:ph type="sldNum" sz="quarter" idx="10"/>
          </p:nvPr>
        </p:nvSpPr>
        <p:spPr/>
        <p:txBody>
          <a:bodyPr/>
          <a:lstStyle/>
          <a:p>
            <a:pPr>
              <a:defRPr/>
            </a:pPr>
            <a:fld id="{3806776A-1A7C-4FA9-81C4-B27087126351}" type="slidenum">
              <a:rPr lang="en-US" altLang="en-US" smtClean="0">
                <a:solidFill>
                  <a:prstClr val="black"/>
                </a:solidFill>
              </a:rPr>
              <a:pPr>
                <a:defRPr/>
              </a:pPr>
              <a:t>21</a:t>
            </a:fld>
            <a:endParaRPr lang="en-US" altLang="en-US">
              <a:solidFill>
                <a:prstClr val="black"/>
              </a:solidFill>
            </a:endParaRPr>
          </a:p>
        </p:txBody>
      </p:sp>
    </p:spTree>
    <p:extLst>
      <p:ext uri="{BB962C8B-B14F-4D97-AF65-F5344CB8AC3E}">
        <p14:creationId xmlns:p14="http://schemas.microsoft.com/office/powerpoint/2010/main" val="294568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Day long meeting hopes to bring in </a:t>
            </a:r>
            <a:r>
              <a:rPr lang="en-US" altLang="en-US" dirty="0" err="1" smtClean="0"/>
              <a:t>ag</a:t>
            </a:r>
            <a:r>
              <a:rPr lang="en-US" altLang="en-US" dirty="0" smtClean="0"/>
              <a:t> attorneys from across the Northeast and Mid-Atlantic</a:t>
            </a:r>
          </a:p>
          <a:p>
            <a:endParaRPr lang="en-US" altLang="en-US" dirty="0" smtClean="0"/>
          </a:p>
          <a:p>
            <a:r>
              <a:rPr lang="en-US" altLang="en-US" dirty="0" smtClean="0"/>
              <a:t>50</a:t>
            </a:r>
            <a:r>
              <a:rPr lang="en-US" altLang="en-US" baseline="0" dirty="0" smtClean="0"/>
              <a:t> participants and response was it was a success.</a:t>
            </a: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E95E40C5-51E8-472F-A5D6-4B08010DB08B}" type="slidenum">
              <a:rPr lang="en-US" altLang="en-US" smtClean="0">
                <a:solidFill>
                  <a:prstClr val="black"/>
                </a:solidFill>
                <a:latin typeface="Calibri" pitchFamily="34" charset="0"/>
              </a:rPr>
              <a:pPr eaLnBrk="1" hangingPunct="1"/>
              <a:t>22</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88270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p:spPr>
        <p:txBody>
          <a:bodyPr wrap="square" numCol="1" anchor="t" anchorCtr="0" compatLnSpc="1">
            <a:prstTxWarp prst="textNoShape">
              <a:avLst/>
            </a:prstTxWarp>
            <a:normAutofit/>
          </a:bodyPr>
          <a:lstStyle/>
          <a:p>
            <a:pPr>
              <a:spcBef>
                <a:spcPts val="0"/>
              </a:spcBef>
              <a:spcAft>
                <a:spcPts val="0"/>
              </a:spcAft>
              <a:defRPr/>
            </a:pPr>
            <a:r>
              <a:rPr lang="en-US" altLang="en-US" b="1" dirty="0" smtClean="0">
                <a:ea typeface="+mn-ea"/>
              </a:rPr>
              <a:t>Currently has 100+ members.</a:t>
            </a:r>
          </a:p>
          <a:p>
            <a:pPr>
              <a:spcBef>
                <a:spcPts val="0"/>
              </a:spcBef>
              <a:spcAft>
                <a:spcPts val="0"/>
              </a:spcAft>
              <a:defRPr/>
            </a:pPr>
            <a:r>
              <a:rPr lang="en-US" altLang="en-US" b="1" dirty="0" smtClean="0">
                <a:ea typeface="+mn-ea"/>
              </a:rPr>
              <a:t>One of our most often requested items was a lawyer with expertise, so we are working both on finding the lawyers and building the expertise.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FE9A5A6-4E41-4BC5-A5E9-7B79617BBA3F}" type="slidenum">
              <a:rPr lang="en-US" altLang="en-US" smtClean="0">
                <a:solidFill>
                  <a:prstClr val="black"/>
                </a:solidFill>
                <a:latin typeface="Calibri" pitchFamily="34" charset="0"/>
              </a:rPr>
              <a:pPr eaLnBrk="1" hangingPunct="1"/>
              <a:t>23</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582810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smtClean="0"/>
              <a:t>Click to insert name of program and date</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smtClean="0"/>
              <a:t>Click to insert your name and title</a:t>
            </a:r>
            <a:endParaRPr lang="en-US" dirty="0"/>
          </a:p>
        </p:txBody>
      </p:sp>
      <p:pic>
        <p:nvPicPr>
          <p:cNvPr id="16" name="Picture 15" descr="edwin vegetables .jpe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5800" y="4233609"/>
            <a:ext cx="1374349" cy="914400"/>
          </a:xfrm>
          <a:prstGeom prst="rect">
            <a:avLst/>
          </a:prstGeom>
        </p:spPr>
      </p:pic>
      <p:pic>
        <p:nvPicPr>
          <p:cNvPr id="17" name="Picture 16" descr="Legal-scales-books-gavel-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2163" y="4233609"/>
            <a:ext cx="1374822" cy="914400"/>
          </a:xfrm>
          <a:prstGeom prst="rect">
            <a:avLst/>
          </a:prstGeom>
        </p:spPr>
      </p:pic>
      <p:pic>
        <p:nvPicPr>
          <p:cNvPr id="18" name="Picture 17" descr="agnr207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6789" y="4233609"/>
            <a:ext cx="1370931" cy="914400"/>
          </a:xfrm>
          <a:prstGeom prst="rect">
            <a:avLst/>
          </a:prstGeom>
        </p:spPr>
      </p:pic>
      <p:pic>
        <p:nvPicPr>
          <p:cNvPr id="3" name="Picture 2" descr="MPower-Logo_WHITE_UM-AG-LAW_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4572000" cy="1608085"/>
          </a:xfrm>
          <a:prstGeom prst="rect">
            <a:avLst/>
          </a:prstGeom>
        </p:spPr>
      </p:pic>
    </p:spTree>
    <p:extLst>
      <p:ext uri="{BB962C8B-B14F-4D97-AF65-F5344CB8AC3E}">
        <p14:creationId xmlns:p14="http://schemas.microsoft.com/office/powerpoint/2010/main" val="160706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6520897"/>
            <a:ext cx="9144000" cy="33710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rgbClr val="FFD500"/>
                </a:solidFill>
              </a:defRPr>
            </a:lvl1pPr>
          </a:lstStyle>
          <a:p>
            <a:fld id="{3EE7BDDD-32E3-F14C-A4BC-88DD14AF97A6}" type="datetimeFigureOut">
              <a:rPr lang="en-US" smtClean="0"/>
              <a:pPr/>
              <a:t>5/4/15</a:t>
            </a:fld>
            <a:endParaRPr lang="en-US"/>
          </a:p>
        </p:txBody>
      </p:sp>
      <p:sp>
        <p:nvSpPr>
          <p:cNvPr id="6" name="Footer Placeholder 5"/>
          <p:cNvSpPr>
            <a:spLocks noGrp="1"/>
          </p:cNvSpPr>
          <p:nvPr>
            <p:ph type="ftr" sz="quarter" idx="11"/>
          </p:nvPr>
        </p:nvSpPr>
        <p:spPr/>
        <p:txBody>
          <a:bodyPr/>
          <a:lstStyle>
            <a:lvl1pPr>
              <a:defRPr>
                <a:solidFill>
                  <a:srgbClr val="FFD500"/>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D500"/>
                </a:solidFill>
              </a:defRPr>
            </a:lvl1pPr>
          </a:lstStyle>
          <a:p>
            <a:fld id="{B7D7F674-7E8E-3A41-AB48-8C145562596B}" type="slidenum">
              <a:rPr lang="en-US" smtClean="0"/>
              <a:pPr/>
              <a:t>‹#›</a:t>
            </a:fld>
            <a:endParaRPr lang="en-US"/>
          </a:p>
        </p:txBody>
      </p:sp>
      <p:sp>
        <p:nvSpPr>
          <p:cNvPr id="9" name="Rectangle 8"/>
          <p:cNvSpPr/>
          <p:nvPr userDrawn="1"/>
        </p:nvSpPr>
        <p:spPr>
          <a:xfrm>
            <a:off x="0" y="89894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898942"/>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82241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5/4/15</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00430" y="73387"/>
            <a:ext cx="4109448" cy="1143000"/>
          </a:xfrm>
        </p:spPr>
        <p:txBody>
          <a:bodyPr/>
          <a:lstStyle/>
          <a:p>
            <a:r>
              <a:rPr lang="en-US" dirty="0" smtClean="0"/>
              <a:t>Click to edit Master title style</a:t>
            </a:r>
            <a:endParaRPr lang="en-US" dirty="0"/>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412704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03A3E"/>
                </a:solidFill>
              </a:ln>
              <a:solidFill>
                <a:srgbClr val="E03A3E"/>
              </a:solidFill>
            </a:endParaRPr>
          </a:p>
        </p:txBody>
      </p:sp>
      <p:sp>
        <p:nvSpPr>
          <p:cNvPr id="9" name="Rectangle 8"/>
          <p:cNvSpPr/>
          <p:nvPr userDrawn="1"/>
        </p:nvSpPr>
        <p:spPr>
          <a:xfrm>
            <a:off x="0" y="-1"/>
            <a:ext cx="9144000" cy="1164771"/>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5/4/15</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134429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smtClean="0"/>
              <a:t>Insert Thank You</a:t>
            </a:r>
            <a:endParaRPr lang="en-US" dirty="0"/>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smtClean="0"/>
              <a:t>Insert website and social media contact info</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smtClean="0"/>
              <a:t>Insert phone number and email</a:t>
            </a:r>
            <a:endParaRPr lang="en-US" dirty="0"/>
          </a:p>
        </p:txBody>
      </p:sp>
      <p:pic>
        <p:nvPicPr>
          <p:cNvPr id="3" name="Picture 2"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1608085"/>
          </a:xfrm>
          <a:prstGeom prst="rect">
            <a:avLst/>
          </a:prstGeom>
        </p:spPr>
      </p:pic>
      <p:pic>
        <p:nvPicPr>
          <p:cNvPr id="13" name="Picture 12" descr="AREC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5782" y="4232116"/>
            <a:ext cx="3279648" cy="1097280"/>
          </a:xfrm>
          <a:prstGeom prst="rect">
            <a:avLst/>
          </a:prstGeom>
        </p:spPr>
      </p:pic>
    </p:spTree>
    <p:extLst>
      <p:ext uri="{BB962C8B-B14F-4D97-AF65-F5344CB8AC3E}">
        <p14:creationId xmlns:p14="http://schemas.microsoft.com/office/powerpoint/2010/main" val="18474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48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69858"/>
            <a:ext cx="5450902" cy="1143000"/>
          </a:xfrm>
        </p:spPr>
        <p:txBody>
          <a:bodyPr/>
          <a:lstStyle/>
          <a:p>
            <a:r>
              <a:rPr lang="en-US" dirty="0" smtClean="0"/>
              <a:t>Click to edit Master title style</a:t>
            </a:r>
            <a:endParaRPr lang="en-US" dirty="0"/>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
        <p:nvSpPr>
          <p:cNvPr id="11" name="Rectangle 10"/>
          <p:cNvSpPr/>
          <p:nvPr userDrawn="1"/>
        </p:nvSpPr>
        <p:spPr>
          <a:xfrm>
            <a:off x="0" y="6528592"/>
            <a:ext cx="9144000" cy="313916"/>
          </a:xfrm>
          <a:prstGeom prst="rect">
            <a:avLst/>
          </a:prstGeom>
          <a:solidFill>
            <a:srgbClr val="FFD5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5/4/15</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298868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564517"/>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5/4/15</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
        <p:nvSpPr>
          <p:cNvPr id="12" name="Rectangle 11"/>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124003"/>
            <a:ext cx="2743200" cy="964851"/>
          </a:xfrm>
          <a:prstGeom prst="rect">
            <a:avLst/>
          </a:prstGeom>
        </p:spPr>
      </p:pic>
    </p:spTree>
    <p:extLst>
      <p:ext uri="{BB962C8B-B14F-4D97-AF65-F5344CB8AC3E}">
        <p14:creationId xmlns:p14="http://schemas.microsoft.com/office/powerpoint/2010/main" val="36805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9144000" cy="121285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4696"/>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701" y="69858"/>
            <a:ext cx="5165486" cy="1143000"/>
          </a:xfrm>
        </p:spPr>
        <p:txBody>
          <a:bodyPr/>
          <a:lstStyle/>
          <a:p>
            <a:r>
              <a:rPr lang="en-US" dirty="0" smtClean="0"/>
              <a:t>Click to edit Master title style</a:t>
            </a:r>
            <a:endParaRPr lang="en-US" dirty="0"/>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
        <p:nvSpPr>
          <p:cNvPr id="5" name="Date Placeholder 4"/>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5/4/15</a:t>
            </a:fld>
            <a:endParaRPr lang="en-US"/>
          </a:p>
        </p:txBody>
      </p:sp>
      <p:sp>
        <p:nvSpPr>
          <p:cNvPr id="6" name="Footer Placeholder 5"/>
          <p:cNvSpPr>
            <a:spLocks noGrp="1"/>
          </p:cNvSpPr>
          <p:nvPr>
            <p:ph type="ftr" sz="quarter" idx="11"/>
          </p:nvPr>
        </p:nvSpPr>
        <p:spPr/>
        <p:txBody>
          <a:bodyPr/>
          <a:lstStyle>
            <a:lvl1pPr>
              <a:defRPr>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90311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544084"/>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73387"/>
            <a:ext cx="4544595" cy="1143000"/>
          </a:xfrm>
        </p:spPr>
        <p:txBody>
          <a:bodyPr/>
          <a:lstStyle>
            <a:lvl1pPr>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5/4/15</a:t>
            </a:fld>
            <a:endParaRPr lang="en-US"/>
          </a:p>
        </p:txBody>
      </p:sp>
      <p:sp>
        <p:nvSpPr>
          <p:cNvPr id="8" name="Footer Placeholder 7"/>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9" name="Slide Number Placeholder 8"/>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3" name="Picture 12"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91339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16079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653891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1" y="17798"/>
            <a:ext cx="4109448"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5/4/15</a:t>
            </a:fld>
            <a:endParaRPr lang="en-US"/>
          </a:p>
        </p:txBody>
      </p:sp>
      <p:sp>
        <p:nvSpPr>
          <p:cNvPr id="4" name="Footer Placeholder 3"/>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5" name="Slide Number Placeholder 4"/>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9" name="Picture 8"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1154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5/4/15</a:t>
            </a:fld>
            <a:endParaRPr lang="en-US"/>
          </a:p>
        </p:txBody>
      </p:sp>
      <p:sp>
        <p:nvSpPr>
          <p:cNvPr id="4" name="Slide Number Placeholder 3"/>
          <p:cNvSpPr>
            <a:spLocks noGrp="1"/>
          </p:cNvSpPr>
          <p:nvPr>
            <p:ph type="sldNum" sz="quarter" idx="12"/>
          </p:nvPr>
        </p:nvSpPr>
        <p:spPr/>
        <p:txBody>
          <a:bodyPr vert="horz" lIns="91440" tIns="45720" rIns="91440" bIns="45720" rtlCol="0" anchor="ctr"/>
          <a:lstStyle>
            <a:lvl1pPr>
              <a:defRPr lang="en-US" smtClean="0">
                <a:ln>
                  <a:solidFill>
                    <a:srgbClr val="E03A3E"/>
                  </a:solidFill>
                </a:ln>
                <a:solidFill>
                  <a:srgbClr val="E03A3E"/>
                </a:solidFill>
              </a:defRPr>
            </a:lvl1pPr>
          </a:lstStyle>
          <a:p>
            <a:pPr algn="l"/>
            <a:fld id="{B7D7F674-7E8E-3A41-AB48-8C145562596B}" type="slidenum">
              <a:rPr lang="en-US" smtClean="0"/>
              <a:pPr algn="l"/>
              <a:t>‹#›</a:t>
            </a:fld>
            <a:endParaRPr lang="en-US"/>
          </a:p>
        </p:txBody>
      </p:sp>
      <p:sp>
        <p:nvSpPr>
          <p:cNvPr id="3" name="Footer Placeholder 2"/>
          <p:cNvSpPr>
            <a:spLocks noGrp="1"/>
          </p:cNvSpPr>
          <p:nvPr>
            <p:ph type="ftr" sz="quarter" idx="11"/>
          </p:nvPr>
        </p:nvSpPr>
        <p:spPr/>
        <p:txBody>
          <a:bodyPr vert="horz" lIns="91440" tIns="45720" rIns="91440" bIns="45720" rtlCol="0" anchor="ctr"/>
          <a:lstStyle>
            <a:lvl1pPr>
              <a:defRPr lang="en-US">
                <a:ln>
                  <a:solidFill>
                    <a:srgbClr val="E03A3E"/>
                  </a:solidFill>
                </a:ln>
                <a:solidFill>
                  <a:srgbClr val="E03A3E"/>
                </a:solidFill>
              </a:defRPr>
            </a:lvl1pPr>
          </a:lstStyle>
          <a:p>
            <a:pPr algn="l"/>
            <a:endParaRPr lang="en-US" dirty="0"/>
          </a:p>
        </p:txBody>
      </p:sp>
      <p:sp>
        <p:nvSpPr>
          <p:cNvPr id="6" name="Rectangle 5"/>
          <p:cNvSpPr/>
          <p:nvPr userDrawn="1"/>
        </p:nvSpPr>
        <p:spPr>
          <a:xfrm>
            <a:off x="0" y="-1"/>
            <a:ext cx="9144000" cy="127362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08168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8"/>
          <p:cNvSpPr/>
          <p:nvPr userDrawn="1"/>
        </p:nvSpPr>
        <p:spPr>
          <a:xfrm>
            <a:off x="0" y="-1"/>
            <a:ext cx="9144000" cy="1298575"/>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10" name="Rectangle 9"/>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5/4/15</a:t>
            </a:fld>
            <a:endParaRPr lang="en-US"/>
          </a:p>
        </p:txBody>
      </p:sp>
      <p:sp>
        <p:nvSpPr>
          <p:cNvPr id="6" name="Footer Placeholder 5"/>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1" name="Picture 10" descr="MPower-Logo_WHITE_UM-AG-LAW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771337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BDDD-32E3-F14C-A4BC-88DD14AF97A6}" type="datetimeFigureOut">
              <a:rPr lang="en-US" smtClean="0"/>
              <a:t>5/4/15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F674-7E8E-3A41-AB48-8C145562596B}" type="slidenum">
              <a:rPr lang="en-US" smtClean="0"/>
              <a:t>‹#›</a:t>
            </a:fld>
            <a:endParaRPr lang="en-US"/>
          </a:p>
        </p:txBody>
      </p:sp>
    </p:spTree>
    <p:extLst>
      <p:ext uri="{BB962C8B-B14F-4D97-AF65-F5344CB8AC3E}">
        <p14:creationId xmlns:p14="http://schemas.microsoft.com/office/powerpoint/2010/main" val="36244311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umaglaw.org/" TargetMode="External"/><Relationship Id="rId3" Type="http://schemas.openxmlformats.org/officeDocument/2006/relationships/hyperlink" Target="http://www.facebook.com/MdAgLa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G"/><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mpowermaryland.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hyperlink" Target="mailto:lgoering@umd.edu" TargetMode="External"/><Relationship Id="rId4" Type="http://schemas.openxmlformats.org/officeDocument/2006/relationships/image" Target="../media/image26.jpg"/><Relationship Id="rId1" Type="http://schemas.openxmlformats.org/officeDocument/2006/relationships/slideLayout" Target="../slideLayouts/slideLayout5.xml"/><Relationship Id="rId2" Type="http://schemas.openxmlformats.org/officeDocument/2006/relationships/hyperlink" Target="mailto:anewhall@umd.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Ag Law Education </a:t>
            </a:r>
            <a:r>
              <a:rPr lang="en-US" dirty="0" smtClean="0"/>
              <a:t>Initiative: Bridging The Gap Between Farmers and The Law </a:t>
            </a:r>
            <a:endParaRPr lang="en-US" dirty="0"/>
          </a:p>
        </p:txBody>
      </p:sp>
      <p:sp>
        <p:nvSpPr>
          <p:cNvPr id="4" name="Text Placeholder 3"/>
          <p:cNvSpPr>
            <a:spLocks noGrp="1"/>
          </p:cNvSpPr>
          <p:nvPr>
            <p:ph type="body" sz="quarter" idx="10"/>
          </p:nvPr>
        </p:nvSpPr>
        <p:spPr/>
        <p:txBody>
          <a:bodyPr/>
          <a:lstStyle/>
          <a:p>
            <a:pPr algn="ctr"/>
            <a:r>
              <a:rPr lang="en-US" dirty="0" smtClean="0"/>
              <a:t>AGNR Convocation</a:t>
            </a:r>
            <a:endParaRPr lang="en-US" dirty="0"/>
          </a:p>
          <a:p>
            <a:pPr algn="ctr"/>
            <a:r>
              <a:rPr lang="en-US" dirty="0" smtClean="0"/>
              <a:t>May 5, </a:t>
            </a:r>
            <a:r>
              <a:rPr lang="en-US" dirty="0"/>
              <a:t>2015</a:t>
            </a:r>
          </a:p>
        </p:txBody>
      </p:sp>
      <p:sp>
        <p:nvSpPr>
          <p:cNvPr id="5" name="Text Placeholder 4"/>
          <p:cNvSpPr>
            <a:spLocks noGrp="1"/>
          </p:cNvSpPr>
          <p:nvPr>
            <p:ph type="body" sz="quarter" idx="11"/>
          </p:nvPr>
        </p:nvSpPr>
        <p:spPr>
          <a:xfrm>
            <a:off x="214313" y="4081463"/>
            <a:ext cx="4152900" cy="2375484"/>
          </a:xfrm>
        </p:spPr>
        <p:txBody>
          <a:bodyPr>
            <a:normAutofit fontScale="92500" lnSpcReduction="20000"/>
          </a:bodyPr>
          <a:lstStyle/>
          <a:p>
            <a:r>
              <a:rPr lang="en-US" dirty="0"/>
              <a:t>Paul </a:t>
            </a:r>
            <a:r>
              <a:rPr lang="en-US" dirty="0" err="1" smtClean="0"/>
              <a:t>Goeringer</a:t>
            </a:r>
            <a:r>
              <a:rPr lang="en-US" dirty="0" smtClean="0"/>
              <a:t> </a:t>
            </a:r>
          </a:p>
          <a:p>
            <a:r>
              <a:rPr lang="en-US" dirty="0" smtClean="0"/>
              <a:t>Extension </a:t>
            </a:r>
            <a:r>
              <a:rPr lang="en-US" dirty="0"/>
              <a:t>Legal </a:t>
            </a:r>
            <a:r>
              <a:rPr lang="en-US" dirty="0" smtClean="0"/>
              <a:t>Specialist</a:t>
            </a:r>
          </a:p>
          <a:p>
            <a:endParaRPr lang="en-US" dirty="0" smtClean="0"/>
          </a:p>
          <a:p>
            <a:r>
              <a:rPr lang="en-US" dirty="0" smtClean="0"/>
              <a:t>Ashley Newhall</a:t>
            </a:r>
          </a:p>
          <a:p>
            <a:r>
              <a:rPr lang="en-US" dirty="0" smtClean="0"/>
              <a:t>Legal Specialist</a:t>
            </a:r>
            <a:endParaRPr lang="en-US" dirty="0"/>
          </a:p>
          <a:p>
            <a:endParaRPr lang="en-US" dirty="0"/>
          </a:p>
        </p:txBody>
      </p:sp>
    </p:spTree>
    <p:extLst>
      <p:ext uri="{BB962C8B-B14F-4D97-AF65-F5344CB8AC3E}">
        <p14:creationId xmlns:p14="http://schemas.microsoft.com/office/powerpoint/2010/main" val="19515074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Grew up on dairy in Arizona</a:t>
            </a:r>
          </a:p>
          <a:p>
            <a:r>
              <a:rPr lang="en-US" dirty="0" smtClean="0"/>
              <a:t>Education: </a:t>
            </a:r>
          </a:p>
          <a:p>
            <a:pPr lvl="1"/>
            <a:r>
              <a:rPr lang="en-US" dirty="0" smtClean="0"/>
              <a:t>BS from Arizona State</a:t>
            </a:r>
          </a:p>
          <a:p>
            <a:pPr lvl="1"/>
            <a:r>
              <a:rPr lang="en-US" dirty="0" smtClean="0"/>
              <a:t>JD from Texas Tech</a:t>
            </a:r>
          </a:p>
          <a:p>
            <a:pPr lvl="1"/>
            <a:r>
              <a:rPr lang="en-US" dirty="0" smtClean="0"/>
              <a:t>LLM in Ag and Food Law from University of Arkansas</a:t>
            </a:r>
          </a:p>
          <a:p>
            <a:r>
              <a:rPr lang="en-US" dirty="0" smtClean="0"/>
              <a:t>Joined </a:t>
            </a:r>
            <a:r>
              <a:rPr lang="en-US" dirty="0"/>
              <a:t>in May, 2014</a:t>
            </a:r>
          </a:p>
          <a:p>
            <a:r>
              <a:rPr lang="en-US" dirty="0" smtClean="0"/>
              <a:t>Areas </a:t>
            </a:r>
            <a:r>
              <a:rPr lang="en-US" dirty="0"/>
              <a:t>specializing in:</a:t>
            </a:r>
          </a:p>
          <a:p>
            <a:pPr lvl="1"/>
            <a:r>
              <a:rPr lang="en-US" dirty="0"/>
              <a:t>water (quality and quantity), </a:t>
            </a:r>
          </a:p>
          <a:p>
            <a:pPr lvl="1"/>
            <a:r>
              <a:rPr lang="en-US" dirty="0"/>
              <a:t>farm protection laws, </a:t>
            </a:r>
          </a:p>
          <a:p>
            <a:pPr lvl="1"/>
            <a:r>
              <a:rPr lang="en-US" dirty="0"/>
              <a:t>property law, </a:t>
            </a:r>
          </a:p>
          <a:p>
            <a:pPr lvl="1"/>
            <a:r>
              <a:rPr lang="en-US" dirty="0"/>
              <a:t>general agriculture issues</a:t>
            </a:r>
          </a:p>
          <a:p>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Ashley’s Background	</a:t>
            </a:r>
            <a:endParaRPr lang="en-US" dirty="0"/>
          </a:p>
        </p:txBody>
      </p:sp>
    </p:spTree>
    <p:extLst>
      <p:ext uri="{BB962C8B-B14F-4D97-AF65-F5344CB8AC3E}">
        <p14:creationId xmlns:p14="http://schemas.microsoft.com/office/powerpoint/2010/main" val="19637589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Sarah’s Background</a:t>
            </a:r>
            <a:endParaRPr lang="en-US" dirty="0"/>
          </a:p>
        </p:txBody>
      </p:sp>
      <p:sp>
        <p:nvSpPr>
          <p:cNvPr id="3" name="Content Placeholder 2"/>
          <p:cNvSpPr>
            <a:spLocks noGrp="1"/>
          </p:cNvSpPr>
          <p:nvPr>
            <p:ph sz="half" idx="1"/>
          </p:nvPr>
        </p:nvSpPr>
        <p:spPr/>
        <p:txBody>
          <a:bodyPr/>
          <a:lstStyle/>
          <a:p>
            <a:r>
              <a:rPr lang="en-US" dirty="0" smtClean="0"/>
              <a:t>Grew up in Delaware</a:t>
            </a:r>
          </a:p>
          <a:p>
            <a:endParaRPr lang="en-US" dirty="0"/>
          </a:p>
          <a:p>
            <a:r>
              <a:rPr lang="en-US" dirty="0" smtClean="0"/>
              <a:t>Education:</a:t>
            </a:r>
          </a:p>
          <a:p>
            <a:pPr lvl="1"/>
            <a:r>
              <a:rPr lang="en-US" dirty="0" smtClean="0"/>
              <a:t>BA from Washington College</a:t>
            </a:r>
          </a:p>
          <a:p>
            <a:pPr lvl="1"/>
            <a:r>
              <a:rPr lang="en-US" dirty="0" smtClean="0"/>
              <a:t>JD from Pace School of Law</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6095" y="1673225"/>
            <a:ext cx="3522810" cy="3813175"/>
          </a:xfrm>
        </p:spPr>
      </p:pic>
    </p:spTree>
    <p:extLst>
      <p:ext uri="{BB962C8B-B14F-4D97-AF65-F5344CB8AC3E}">
        <p14:creationId xmlns:p14="http://schemas.microsoft.com/office/powerpoint/2010/main" val="856322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Sarah’s Background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 private practice since 2005 in Maryland</a:t>
            </a:r>
          </a:p>
          <a:p>
            <a:pPr lvl="1"/>
            <a:r>
              <a:rPr lang="en-US" dirty="0" smtClean="0"/>
              <a:t>Past few years in practice in Easton MD.</a:t>
            </a:r>
          </a:p>
          <a:p>
            <a:pPr lvl="1"/>
            <a:endParaRPr lang="en-US" dirty="0"/>
          </a:p>
          <a:p>
            <a:r>
              <a:rPr lang="en-US" dirty="0" smtClean="0"/>
              <a:t>Legal Specialist with Carey School of Law, joined in Dec. 2014.</a:t>
            </a:r>
          </a:p>
          <a:p>
            <a:endParaRPr lang="en-US" dirty="0"/>
          </a:p>
          <a:p>
            <a:r>
              <a:rPr lang="en-US" dirty="0" smtClean="0"/>
              <a:t>Areas of expertise:</a:t>
            </a:r>
          </a:p>
          <a:p>
            <a:pPr lvl="1"/>
            <a:r>
              <a:rPr lang="en-US" dirty="0"/>
              <a:t>land use, </a:t>
            </a:r>
            <a:endParaRPr lang="en-US" dirty="0" smtClean="0"/>
          </a:p>
          <a:p>
            <a:pPr lvl="1"/>
            <a:r>
              <a:rPr lang="en-US" dirty="0" smtClean="0"/>
              <a:t>estate </a:t>
            </a:r>
            <a:r>
              <a:rPr lang="en-US" dirty="0"/>
              <a:t>planning, </a:t>
            </a:r>
            <a:endParaRPr lang="en-US" dirty="0" smtClean="0"/>
          </a:p>
          <a:p>
            <a:pPr lvl="1"/>
            <a:r>
              <a:rPr lang="en-US" dirty="0" smtClean="0"/>
              <a:t>land </a:t>
            </a:r>
            <a:r>
              <a:rPr lang="en-US" dirty="0"/>
              <a:t>preservation, </a:t>
            </a:r>
            <a:endParaRPr lang="en-US" dirty="0" smtClean="0"/>
          </a:p>
          <a:p>
            <a:pPr lvl="1"/>
            <a:r>
              <a:rPr lang="en-US" dirty="0" smtClean="0"/>
              <a:t>general </a:t>
            </a:r>
            <a:r>
              <a:rPr lang="en-US" dirty="0"/>
              <a:t>agriculture law</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91309"/>
            <a:ext cx="4038600" cy="2681882"/>
          </a:xfrm>
        </p:spPr>
      </p:pic>
    </p:spTree>
    <p:extLst>
      <p:ext uri="{BB962C8B-B14F-4D97-AF65-F5344CB8AC3E}">
        <p14:creationId xmlns:p14="http://schemas.microsoft.com/office/powerpoint/2010/main" val="163873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Wele’s</a:t>
            </a:r>
            <a:r>
              <a:rPr lang="en-US" dirty="0" smtClean="0"/>
              <a:t> Background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Legal specialist with UMES, joined ALEI in 2014.</a:t>
            </a:r>
          </a:p>
          <a:p>
            <a:endParaRPr lang="en-US" dirty="0"/>
          </a:p>
          <a:p>
            <a:r>
              <a:rPr lang="en-US" dirty="0" smtClean="0"/>
              <a:t>Areas of expertise:</a:t>
            </a:r>
          </a:p>
          <a:p>
            <a:pPr lvl="1"/>
            <a:r>
              <a:rPr lang="en-US" dirty="0"/>
              <a:t>international agriculture law, </a:t>
            </a:r>
            <a:endParaRPr lang="en-US" dirty="0" smtClean="0"/>
          </a:p>
          <a:p>
            <a:pPr lvl="1"/>
            <a:r>
              <a:rPr lang="en-US" dirty="0" smtClean="0"/>
              <a:t>general </a:t>
            </a:r>
            <a:r>
              <a:rPr lang="en-US" dirty="0"/>
              <a:t>agriculture law, </a:t>
            </a:r>
            <a:endParaRPr lang="en-US" dirty="0" smtClean="0"/>
          </a:p>
          <a:p>
            <a:pPr lvl="1"/>
            <a:r>
              <a:rPr lang="en-US" dirty="0" smtClean="0"/>
              <a:t>liability </a:t>
            </a:r>
            <a:r>
              <a:rPr lang="en-US" dirty="0"/>
              <a:t>issues, </a:t>
            </a:r>
            <a:endParaRPr lang="en-US" dirty="0" smtClean="0"/>
          </a:p>
          <a:p>
            <a:pPr lvl="1"/>
            <a:r>
              <a:rPr lang="en-US" dirty="0" smtClean="0"/>
              <a:t>farmer’s </a:t>
            </a:r>
            <a:r>
              <a:rPr lang="en-US" dirty="0"/>
              <a:t>rights (human rights law), </a:t>
            </a:r>
            <a:endParaRPr lang="en-US" dirty="0" smtClean="0"/>
          </a:p>
          <a:p>
            <a:pPr lvl="1"/>
            <a:r>
              <a:rPr lang="en-US" dirty="0" smtClean="0"/>
              <a:t>food </a:t>
            </a:r>
            <a:r>
              <a:rPr lang="en-US" dirty="0"/>
              <a:t>safety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0187" y="2491581"/>
            <a:ext cx="2743200" cy="2743200"/>
          </a:xfrm>
        </p:spPr>
      </p:pic>
    </p:spTree>
    <p:extLst>
      <p:ext uri="{BB962C8B-B14F-4D97-AF65-F5344CB8AC3E}">
        <p14:creationId xmlns:p14="http://schemas.microsoft.com/office/powerpoint/2010/main" val="809000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Outreach and Partnerships across Maryland</a:t>
            </a:r>
            <a:endParaRPr lang="en-US" dirty="0"/>
          </a:p>
        </p:txBody>
      </p:sp>
    </p:spTree>
    <p:extLst>
      <p:ext uri="{BB962C8B-B14F-4D97-AF65-F5344CB8AC3E}">
        <p14:creationId xmlns:p14="http://schemas.microsoft.com/office/powerpoint/2010/main" val="18569774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Highlights of Outreach across Maryland</a:t>
            </a:r>
            <a:endParaRPr lang="en-US" dirty="0"/>
          </a:p>
        </p:txBody>
      </p:sp>
      <p:sp>
        <p:nvSpPr>
          <p:cNvPr id="3" name="Content Placeholder 2"/>
          <p:cNvSpPr>
            <a:spLocks noGrp="1"/>
          </p:cNvSpPr>
          <p:nvPr>
            <p:ph idx="1"/>
          </p:nvPr>
        </p:nvSpPr>
        <p:spPr>
          <a:xfrm>
            <a:off x="457200" y="1347482"/>
            <a:ext cx="4128168" cy="4525963"/>
          </a:xfrm>
        </p:spPr>
        <p:txBody>
          <a:bodyPr rtlCol="0">
            <a:normAutofit fontScale="85000" lnSpcReduction="20000"/>
          </a:bodyPr>
          <a:lstStyle/>
          <a:p>
            <a:pPr marL="182880" indent="-182880" fontAlgn="auto">
              <a:spcAft>
                <a:spcPts val="0"/>
              </a:spcAft>
              <a:buFont typeface="Arial" pitchFamily="34" charset="0"/>
              <a:buChar char="•"/>
              <a:defRPr/>
            </a:pPr>
            <a:r>
              <a:rPr lang="en-US" dirty="0" smtClean="0"/>
              <a:t>Work with MDA’s </a:t>
            </a:r>
            <a:r>
              <a:rPr lang="en-US" dirty="0" err="1" smtClean="0"/>
              <a:t>ACReS</a:t>
            </a:r>
            <a:r>
              <a:rPr lang="en-US" dirty="0" smtClean="0"/>
              <a:t> Program and Maryland </a:t>
            </a:r>
            <a:r>
              <a:rPr lang="en-US" dirty="0" err="1" smtClean="0"/>
              <a:t>Farmlink</a:t>
            </a:r>
            <a:r>
              <a:rPr lang="en-US" dirty="0" smtClean="0"/>
              <a:t> to educate county realtor associations on agriculture and legal issues in the state</a:t>
            </a:r>
          </a:p>
          <a:p>
            <a:pPr marL="182880" indent="-182880" fontAlgn="auto">
              <a:spcAft>
                <a:spcPts val="0"/>
              </a:spcAft>
              <a:buFont typeface="Arial" pitchFamily="34" charset="0"/>
              <a:buChar char="•"/>
              <a:defRPr/>
            </a:pPr>
            <a:endParaRPr lang="en-US" dirty="0"/>
          </a:p>
          <a:p>
            <a:r>
              <a:rPr lang="en-US" altLang="en-US" dirty="0"/>
              <a:t>In </a:t>
            </a:r>
            <a:r>
              <a:rPr lang="en-US" altLang="en-US" dirty="0" smtClean="0"/>
              <a:t>2015, we are working with Crop Insurance Education Program to sponsor 6 regional Estate Planning Workshops.  </a:t>
            </a:r>
          </a:p>
          <a:p>
            <a:pPr marL="0" indent="0" fontAlgn="auto">
              <a:spcAft>
                <a:spcPts val="0"/>
              </a:spcAft>
              <a:buNone/>
              <a:defRPr/>
            </a:pPr>
            <a:endParaRPr lang="en-US" dirty="0" smtClean="0"/>
          </a:p>
          <a:p>
            <a:pPr marL="182880" indent="-182880" fontAlgn="auto">
              <a:spcAft>
                <a:spcPts val="0"/>
              </a:spcAft>
              <a:buFont typeface="Arial" pitchFamily="34" charset="0"/>
              <a:buChar char="•"/>
              <a:defRPr/>
            </a:pPr>
            <a:endParaRPr lang="en-US" dirty="0"/>
          </a:p>
        </p:txBody>
      </p:sp>
      <p:cxnSp>
        <p:nvCxnSpPr>
          <p:cNvPr id="4" name="Straight Connector 3"/>
          <p:cNvCxnSpPr/>
          <p:nvPr/>
        </p:nvCxnSpPr>
        <p:spPr>
          <a:xfrm>
            <a:off x="533400" y="13716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pic>
        <p:nvPicPr>
          <p:cNvPr id="5" name="Picture 4" descr="md_091012281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368" y="1572126"/>
            <a:ext cx="4558632" cy="4764505"/>
          </a:xfrm>
          <a:prstGeom prst="rect">
            <a:avLst/>
          </a:prstGeom>
        </p:spPr>
      </p:pic>
    </p:spTree>
    <p:extLst>
      <p:ext uri="{BB962C8B-B14F-4D97-AF65-F5344CB8AC3E}">
        <p14:creationId xmlns:p14="http://schemas.microsoft.com/office/powerpoint/2010/main" val="3597138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Highlights of Outreach across Maryland</a:t>
            </a:r>
            <a:endParaRPr lang="en-US" dirty="0"/>
          </a:p>
        </p:txBody>
      </p:sp>
      <p:sp>
        <p:nvSpPr>
          <p:cNvPr id="3" name="Content Placeholder 2"/>
          <p:cNvSpPr>
            <a:spLocks noGrp="1"/>
          </p:cNvSpPr>
          <p:nvPr>
            <p:ph idx="1"/>
          </p:nvPr>
        </p:nvSpPr>
        <p:spPr/>
        <p:txBody>
          <a:bodyPr rtlCol="0">
            <a:normAutofit/>
          </a:bodyPr>
          <a:lstStyle/>
          <a:p>
            <a:pPr>
              <a:defRPr/>
            </a:pPr>
            <a:r>
              <a:rPr lang="en-US" dirty="0" smtClean="0"/>
              <a:t>Maryland Dairy Convention, Frederick County, February 2015</a:t>
            </a:r>
          </a:p>
          <a:p>
            <a:pPr lvl="1">
              <a:defRPr/>
            </a:pPr>
            <a:r>
              <a:rPr lang="en-US" dirty="0" smtClean="0"/>
              <a:t> Paul and Ashley presented “Mistakes That Impede A Farm Transition to the Next Generation”</a:t>
            </a:r>
          </a:p>
          <a:p>
            <a:pPr lvl="1">
              <a:defRPr/>
            </a:pPr>
            <a:endParaRPr lang="en-US" dirty="0"/>
          </a:p>
          <a:p>
            <a:pPr>
              <a:defRPr/>
            </a:pPr>
            <a:r>
              <a:rPr lang="en-US" dirty="0" smtClean="0"/>
              <a:t>Precision Ag Day, August 2015</a:t>
            </a:r>
          </a:p>
          <a:p>
            <a:pPr lvl="1">
              <a:defRPr/>
            </a:pPr>
            <a:r>
              <a:rPr lang="en-US" dirty="0" smtClean="0"/>
              <a:t>Paul will be presenting on Drone laws</a:t>
            </a:r>
          </a:p>
          <a:p>
            <a:pPr lvl="1">
              <a:defRPr/>
            </a:pPr>
            <a:r>
              <a:rPr lang="en-US" dirty="0" smtClean="0"/>
              <a:t>Ashley will be presenting on Big Data laws</a:t>
            </a:r>
          </a:p>
          <a:p>
            <a:pPr marL="514350" indent="-457200">
              <a:defRPr/>
            </a:pPr>
            <a:endParaRPr lang="en-US" dirty="0" smtClean="0"/>
          </a:p>
          <a:p>
            <a:pPr marL="182880" indent="-182880" fontAlgn="auto">
              <a:spcAft>
                <a:spcPts val="0"/>
              </a:spcAft>
              <a:buFont typeface="Arial" pitchFamily="34" charset="0"/>
              <a:buChar char="•"/>
              <a:defRPr/>
            </a:pPr>
            <a:endParaRPr lang="en-US" dirty="0"/>
          </a:p>
        </p:txBody>
      </p:sp>
      <p:cxnSp>
        <p:nvCxnSpPr>
          <p:cNvPr id="4" name="Straight Connector 3"/>
          <p:cNvCxnSpPr/>
          <p:nvPr/>
        </p:nvCxnSpPr>
        <p:spPr>
          <a:xfrm>
            <a:off x="533400" y="13716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087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Partnerships</a:t>
            </a:r>
            <a:endParaRPr lang="en-US" dirty="0"/>
          </a:p>
        </p:txBody>
      </p:sp>
      <p:sp>
        <p:nvSpPr>
          <p:cNvPr id="31747" name="Content Placeholder 2"/>
          <p:cNvSpPr>
            <a:spLocks noGrp="1"/>
          </p:cNvSpPr>
          <p:nvPr>
            <p:ph sz="half" idx="1"/>
          </p:nvPr>
        </p:nvSpPr>
        <p:spPr>
          <a:xfrm>
            <a:off x="457200" y="1673225"/>
            <a:ext cx="4448175" cy="4783440"/>
          </a:xfrm>
        </p:spPr>
        <p:txBody>
          <a:bodyPr>
            <a:normAutofit fontScale="92500"/>
          </a:bodyPr>
          <a:lstStyle/>
          <a:p>
            <a:r>
              <a:rPr lang="en-US" altLang="en-US" dirty="0" err="1" smtClean="0"/>
              <a:t>MidAtlantic</a:t>
            </a:r>
            <a:r>
              <a:rPr lang="en-US" altLang="en-US" dirty="0" smtClean="0"/>
              <a:t> Women In Agriculture</a:t>
            </a:r>
          </a:p>
          <a:p>
            <a:pPr lvl="1"/>
            <a:r>
              <a:rPr lang="en-US" altLang="en-US" dirty="0" smtClean="0"/>
              <a:t>ALEI members participated, and continue, to do Webinars in partnership with WIA</a:t>
            </a:r>
          </a:p>
          <a:p>
            <a:pPr lvl="1"/>
            <a:r>
              <a:rPr lang="en-US" altLang="en-US" dirty="0" smtClean="0"/>
              <a:t>ALEI members did presentations for the Preconference at the WIA Annual Regional Meeting in DE</a:t>
            </a:r>
          </a:p>
          <a:p>
            <a:pPr lvl="1"/>
            <a:r>
              <a:rPr lang="en-US" altLang="en-US" dirty="0" smtClean="0"/>
              <a:t>Participated in Supper Seminar Series in Harford County</a:t>
            </a:r>
          </a:p>
        </p:txBody>
      </p:sp>
      <p:cxnSp>
        <p:nvCxnSpPr>
          <p:cNvPr id="5" name="Straight Connector 4"/>
          <p:cNvCxnSpPr/>
          <p:nvPr/>
        </p:nvCxnSpPr>
        <p:spPr>
          <a:xfrm>
            <a:off x="609600" y="14478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pic>
        <p:nvPicPr>
          <p:cNvPr id="6" name="Picture 5" descr="MidAtlanticWomen-in-Agricul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2534682"/>
            <a:ext cx="4124004" cy="2185494"/>
          </a:xfrm>
          <a:prstGeom prst="rect">
            <a:avLst/>
          </a:prstGeom>
        </p:spPr>
      </p:pic>
    </p:spTree>
    <p:extLst>
      <p:ext uri="{BB962C8B-B14F-4D97-AF65-F5344CB8AC3E}">
        <p14:creationId xmlns:p14="http://schemas.microsoft.com/office/powerpoint/2010/main" val="24196748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Partnerships</a:t>
            </a:r>
            <a:endParaRPr lang="en-US" dirty="0"/>
          </a:p>
        </p:txBody>
      </p:sp>
      <p:sp>
        <p:nvSpPr>
          <p:cNvPr id="31747" name="Content Placeholder 2"/>
          <p:cNvSpPr>
            <a:spLocks noGrp="1"/>
          </p:cNvSpPr>
          <p:nvPr>
            <p:ph sz="half" idx="1"/>
          </p:nvPr>
        </p:nvSpPr>
        <p:spPr>
          <a:xfrm>
            <a:off x="457200" y="1673225"/>
            <a:ext cx="8001000" cy="4783440"/>
          </a:xfrm>
        </p:spPr>
        <p:txBody>
          <a:bodyPr>
            <a:normAutofit fontScale="92500"/>
          </a:bodyPr>
          <a:lstStyle/>
          <a:p>
            <a:r>
              <a:rPr lang="en-US" altLang="en-US" dirty="0" smtClean="0"/>
              <a:t>Estate Planning Workshops with Crop Insurance</a:t>
            </a:r>
          </a:p>
          <a:p>
            <a:pPr lvl="1"/>
            <a:r>
              <a:rPr lang="en-US" altLang="en-US" dirty="0" smtClean="0"/>
              <a:t>Fall 2015-planning for 6 regional estate planning workshops</a:t>
            </a:r>
          </a:p>
          <a:p>
            <a:pPr lvl="1"/>
            <a:endParaRPr lang="en-US" altLang="en-US" dirty="0"/>
          </a:p>
          <a:p>
            <a:r>
              <a:rPr lang="en-US" altLang="en-US" dirty="0" smtClean="0"/>
              <a:t>Ag Risk Management Blog (aglaw.umd.edu) in partnership with Crop Insurance Education Program</a:t>
            </a:r>
          </a:p>
          <a:p>
            <a:endParaRPr lang="en-US" altLang="en-US" dirty="0"/>
          </a:p>
          <a:p>
            <a:r>
              <a:rPr lang="en-US" altLang="en-US" dirty="0" smtClean="0"/>
              <a:t>USDA Grant for Community Supported Agriculture Workshops in partnership with AREC, MDA, and MFB</a:t>
            </a:r>
          </a:p>
          <a:p>
            <a:pPr lvl="1"/>
            <a:r>
              <a:rPr lang="en-US" altLang="en-US" dirty="0" smtClean="0"/>
              <a:t>2 workshops and 2 webinars discussing membership agreements and labor laws</a:t>
            </a:r>
          </a:p>
          <a:p>
            <a:pPr lvl="1"/>
            <a:endParaRPr lang="en-US" altLang="en-US" dirty="0"/>
          </a:p>
          <a:p>
            <a:pPr lvl="1"/>
            <a:endParaRPr lang="en-US" altLang="en-US" dirty="0" smtClean="0"/>
          </a:p>
        </p:txBody>
      </p:sp>
      <p:cxnSp>
        <p:nvCxnSpPr>
          <p:cNvPr id="5" name="Straight Connector 4"/>
          <p:cNvCxnSpPr/>
          <p:nvPr/>
        </p:nvCxnSpPr>
        <p:spPr>
          <a:xfrm>
            <a:off x="609600" y="14478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78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22366"/>
            <a:ext cx="4038600" cy="2681630"/>
          </a:xfrm>
        </p:spPr>
      </p:pic>
      <p:sp>
        <p:nvSpPr>
          <p:cNvPr id="3" name="Content Placeholder 2"/>
          <p:cNvSpPr>
            <a:spLocks noGrp="1"/>
          </p:cNvSpPr>
          <p:nvPr>
            <p:ph sz="half" idx="2"/>
          </p:nvPr>
        </p:nvSpPr>
        <p:spPr/>
        <p:txBody>
          <a:bodyPr>
            <a:normAutofit fontScale="92500" lnSpcReduction="20000"/>
          </a:bodyPr>
          <a:lstStyle/>
          <a:p>
            <a:r>
              <a:rPr lang="en-US" dirty="0" smtClean="0"/>
              <a:t>Co-hosting series of webinars with Maryland State Bar Association’s Ag Law Section</a:t>
            </a:r>
          </a:p>
          <a:p>
            <a:endParaRPr lang="en-US" dirty="0"/>
          </a:p>
          <a:p>
            <a:pPr indent="-182880">
              <a:buFont typeface="Arial" pitchFamily="34" charset="0"/>
              <a:buChar char="•"/>
              <a:defRPr/>
            </a:pPr>
            <a:r>
              <a:rPr lang="en-US" altLang="en-US" dirty="0" smtClean="0">
                <a:ea typeface="ＭＳ Ｐゴシック" pitchFamily="34" charset="-128"/>
              </a:rPr>
              <a:t>Section members have requested programs to </a:t>
            </a:r>
            <a:r>
              <a:rPr lang="en-US" altLang="en-US" dirty="0">
                <a:ea typeface="ＭＳ Ｐゴシック" pitchFamily="34" charset="-128"/>
              </a:rPr>
              <a:t>learning more about the agriculture industry</a:t>
            </a:r>
          </a:p>
          <a:p>
            <a:pPr lvl="1" indent="-182880">
              <a:buFont typeface="Arial" pitchFamily="34" charset="0"/>
              <a:buChar char="•"/>
              <a:defRPr/>
            </a:pPr>
            <a:r>
              <a:rPr lang="en-US" altLang="en-US" sz="2800" dirty="0">
                <a:ea typeface="ＭＳ Ｐゴシック" pitchFamily="34" charset="-128"/>
              </a:rPr>
              <a:t>What would you be willing and able to teach?</a:t>
            </a:r>
          </a:p>
          <a:p>
            <a:endParaRPr lang="en-US" dirty="0"/>
          </a:p>
        </p:txBody>
      </p:sp>
      <p:sp>
        <p:nvSpPr>
          <p:cNvPr id="4" name="Title 3"/>
          <p:cNvSpPr>
            <a:spLocks noGrp="1"/>
          </p:cNvSpPr>
          <p:nvPr>
            <p:ph type="title"/>
          </p:nvPr>
        </p:nvSpPr>
        <p:spPr/>
        <p:txBody>
          <a:bodyPr/>
          <a:lstStyle/>
          <a:p>
            <a:r>
              <a:rPr lang="en-US" dirty="0"/>
              <a:t>Partnerships</a:t>
            </a:r>
          </a:p>
        </p:txBody>
      </p:sp>
    </p:spTree>
    <p:extLst>
      <p:ext uri="{BB962C8B-B14F-4D97-AF65-F5344CB8AC3E}">
        <p14:creationId xmlns:p14="http://schemas.microsoft.com/office/powerpoint/2010/main" val="3883503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Agriculture Law Education Initiative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a:t>
            </a:r>
            <a:r>
              <a:rPr lang="en-US" dirty="0"/>
              <a:t>Agriculture Law Education Initiative is a collaboration between the University of Maryland Francis King Carey School </a:t>
            </a:r>
            <a:r>
              <a:rPr lang="en-US" smtClean="0"/>
              <a:t>of Law and </a:t>
            </a:r>
            <a:r>
              <a:rPr lang="en-US" dirty="0"/>
              <a:t>College of Agriculture &amp; Natural Resources, University of Maryland, College Park.  Through the University of Maryland Extension - the statewide, non-formal agriculture education system - the collaboration partners with the School of Agricultural and Natural Sciences, University of Maryland Eastern Shore</a:t>
            </a:r>
            <a:r>
              <a:rPr lang="en-US" dirty="0" smtClean="0"/>
              <a:t>.</a:t>
            </a:r>
          </a:p>
          <a:p>
            <a:pPr marL="0" indent="0">
              <a:buNone/>
            </a:pPr>
            <a:r>
              <a:rPr lang="en-US" dirty="0"/>
              <a:t>Website: </a:t>
            </a:r>
            <a:r>
              <a:rPr lang="en-US" dirty="0" smtClean="0">
                <a:hlinkClick r:id="rId2"/>
              </a:rPr>
              <a:t>www.umaglaw.org</a:t>
            </a:r>
            <a:endParaRPr lang="en-US" dirty="0" smtClean="0"/>
          </a:p>
          <a:p>
            <a:pPr marL="0" indent="0">
              <a:buNone/>
            </a:pPr>
            <a:r>
              <a:rPr lang="en-US" dirty="0" smtClean="0"/>
              <a:t>Twitter: @</a:t>
            </a:r>
            <a:r>
              <a:rPr lang="en-US" dirty="0" err="1" smtClean="0"/>
              <a:t>MdAgLaw</a:t>
            </a:r>
            <a:endParaRPr lang="en-US" dirty="0" smtClean="0"/>
          </a:p>
          <a:p>
            <a:pPr marL="0" indent="0">
              <a:buNone/>
            </a:pPr>
            <a:r>
              <a:rPr lang="en-US" dirty="0" smtClean="0"/>
              <a:t>Facebook: </a:t>
            </a:r>
            <a:r>
              <a:rPr lang="en-US" dirty="0" smtClean="0">
                <a:hlinkClick r:id="rId3"/>
              </a:rPr>
              <a:t>www.facebook.com/MdAgLaw</a:t>
            </a:r>
            <a:endParaRPr lang="en-US" dirty="0" smtClean="0"/>
          </a:p>
          <a:p>
            <a:pPr marL="0" indent="0">
              <a:buNone/>
            </a:pPr>
            <a:r>
              <a:rPr lang="en-US" dirty="0" smtClean="0"/>
              <a:t>Email: </a:t>
            </a:r>
            <a:r>
              <a:rPr lang="en-US" dirty="0" err="1" smtClean="0"/>
              <a:t>umaglaw@umd.edu</a:t>
            </a:r>
            <a:r>
              <a:rPr lang="en-US" dirty="0" smtClean="0"/>
              <a:t> </a:t>
            </a:r>
            <a:endParaRPr lang="en-US" dirty="0"/>
          </a:p>
        </p:txBody>
      </p:sp>
    </p:spTree>
    <p:extLst>
      <p:ext uri="{BB962C8B-B14F-4D97-AF65-F5344CB8AC3E}">
        <p14:creationId xmlns:p14="http://schemas.microsoft.com/office/powerpoint/2010/main" val="10734891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Partnerships Outside of Maryland</a:t>
            </a:r>
            <a:endParaRPr lang="en-US" dirty="0"/>
          </a:p>
        </p:txBody>
      </p:sp>
      <p:sp>
        <p:nvSpPr>
          <p:cNvPr id="31747" name="Content Placeholder 2"/>
          <p:cNvSpPr>
            <a:spLocks noGrp="1"/>
          </p:cNvSpPr>
          <p:nvPr>
            <p:ph sz="half" idx="1"/>
          </p:nvPr>
        </p:nvSpPr>
        <p:spPr>
          <a:xfrm>
            <a:off x="457200" y="1673225"/>
            <a:ext cx="4275138" cy="4783440"/>
          </a:xfrm>
        </p:spPr>
        <p:txBody>
          <a:bodyPr>
            <a:normAutofit fontScale="92500"/>
          </a:bodyPr>
          <a:lstStyle/>
          <a:p>
            <a:r>
              <a:rPr lang="en-US" altLang="en-US" dirty="0" smtClean="0"/>
              <a:t>Working to develop relationships with other ag law programs in the US:</a:t>
            </a:r>
          </a:p>
          <a:p>
            <a:pPr lvl="1"/>
            <a:r>
              <a:rPr lang="en-US" altLang="en-US" dirty="0" smtClean="0"/>
              <a:t>Pennsylvania</a:t>
            </a:r>
          </a:p>
          <a:p>
            <a:pPr lvl="2"/>
            <a:r>
              <a:rPr lang="en-US" altLang="en-US" dirty="0" smtClean="0"/>
              <a:t>We are working on putting together a workshop for both MD and PA farmers on employment law issues</a:t>
            </a:r>
          </a:p>
          <a:p>
            <a:pPr lvl="1"/>
            <a:r>
              <a:rPr lang="en-US" altLang="en-US" dirty="0" smtClean="0"/>
              <a:t>Texas A&amp;M</a:t>
            </a:r>
          </a:p>
          <a:p>
            <a:pPr lvl="2"/>
            <a:r>
              <a:rPr lang="en-US" altLang="en-US" dirty="0" smtClean="0"/>
              <a:t>Partnering with Extension Ag Law Specialist to look into what laws are in existence that will protect farmers</a:t>
            </a:r>
          </a:p>
        </p:txBody>
      </p:sp>
      <p:pic>
        <p:nvPicPr>
          <p:cNvPr id="31748"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32338" y="2741613"/>
            <a:ext cx="3870325" cy="2581275"/>
          </a:xfrm>
        </p:spPr>
      </p:pic>
      <p:cxnSp>
        <p:nvCxnSpPr>
          <p:cNvPr id="5" name="Straight Connector 4"/>
          <p:cNvCxnSpPr/>
          <p:nvPr/>
        </p:nvCxnSpPr>
        <p:spPr>
          <a:xfrm>
            <a:off x="609600" y="14478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930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Building capacity in the legal community</a:t>
            </a:r>
            <a:endParaRPr lang="en-US" dirty="0"/>
          </a:p>
        </p:txBody>
      </p:sp>
    </p:spTree>
    <p:extLst>
      <p:ext uri="{BB962C8B-B14F-4D97-AF65-F5344CB8AC3E}">
        <p14:creationId xmlns:p14="http://schemas.microsoft.com/office/powerpoint/2010/main" val="39137220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sz="half" idx="1"/>
          </p:nvPr>
        </p:nvSpPr>
        <p:spPr/>
        <p:txBody>
          <a:bodyPr>
            <a:normAutofit lnSpcReduction="10000"/>
          </a:bodyPr>
          <a:lstStyle/>
          <a:p>
            <a:r>
              <a:rPr lang="en-US" altLang="en-US" dirty="0"/>
              <a:t> ALEI hosted AALA’s first ever regional meeting in June 2014 at UM Carey </a:t>
            </a:r>
            <a:r>
              <a:rPr lang="en-US" altLang="en-US" dirty="0" smtClean="0"/>
              <a:t>Law</a:t>
            </a:r>
          </a:p>
          <a:p>
            <a:endParaRPr lang="en-US" altLang="en-US" dirty="0"/>
          </a:p>
          <a:p>
            <a:r>
              <a:rPr lang="en-US" altLang="en-US" dirty="0" smtClean="0"/>
              <a:t>Topics covered recent CAFO litigation, food safety developments, </a:t>
            </a:r>
            <a:r>
              <a:rPr lang="en-US" altLang="en-US" dirty="0" err="1" smtClean="0"/>
              <a:t>ag</a:t>
            </a:r>
            <a:r>
              <a:rPr lang="en-US" altLang="en-US" dirty="0" smtClean="0"/>
              <a:t> labor developments, and more</a:t>
            </a:r>
          </a:p>
        </p:txBody>
      </p:sp>
      <p:pic>
        <p:nvPicPr>
          <p:cNvPr id="3584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856424"/>
            <a:ext cx="4038600" cy="2013514"/>
          </a:xfrm>
        </p:spPr>
      </p:pic>
      <p:sp>
        <p:nvSpPr>
          <p:cNvPr id="2" name="Title 1"/>
          <p:cNvSpPr>
            <a:spLocks noGrp="1"/>
          </p:cNvSpPr>
          <p:nvPr>
            <p:ph type="title"/>
          </p:nvPr>
        </p:nvSpPr>
        <p:spPr/>
        <p:txBody>
          <a:bodyPr>
            <a:normAutofit fontScale="90000"/>
          </a:bodyPr>
          <a:lstStyle/>
          <a:p>
            <a:pPr fontAlgn="auto">
              <a:spcAft>
                <a:spcPts val="0"/>
              </a:spcAft>
              <a:defRPr/>
            </a:pPr>
            <a:r>
              <a:rPr lang="en-US" dirty="0" smtClean="0"/>
              <a:t>Regional AALA Meeting</a:t>
            </a:r>
            <a:endParaRPr lang="en-US" dirty="0"/>
          </a:p>
        </p:txBody>
      </p:sp>
      <p:cxnSp>
        <p:nvCxnSpPr>
          <p:cNvPr id="6" name="Straight Connector 5"/>
          <p:cNvCxnSpPr/>
          <p:nvPr/>
        </p:nvCxnSpPr>
        <p:spPr>
          <a:xfrm>
            <a:off x="609600" y="15240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5648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p:txBody>
          <a:bodyPr>
            <a:normAutofit/>
          </a:bodyPr>
          <a:lstStyle/>
          <a:p>
            <a:pPr lvl="1" indent="-182880" fontAlgn="auto">
              <a:spcAft>
                <a:spcPts val="0"/>
              </a:spcAft>
              <a:buFont typeface="Arial" pitchFamily="34" charset="0"/>
              <a:buChar char="•"/>
              <a:defRPr/>
            </a:pPr>
            <a:r>
              <a:rPr lang="en-US" altLang="en-US" sz="2000" dirty="0">
                <a:ea typeface="ＭＳ Ｐゴシック" pitchFamily="34" charset="-128"/>
              </a:rPr>
              <a:t>In Fall 2013, began working with lawyers to form first ever Agriculture Law Section of the Maryland State Bar Association</a:t>
            </a:r>
          </a:p>
          <a:p>
            <a:pPr marL="560070" lvl="1" indent="0" fontAlgn="auto">
              <a:spcAft>
                <a:spcPts val="0"/>
              </a:spcAft>
              <a:buNone/>
              <a:defRPr/>
            </a:pPr>
            <a:endParaRPr lang="en-US" altLang="en-US" sz="2000" dirty="0">
              <a:ea typeface="ＭＳ Ｐゴシック" pitchFamily="34" charset="-128"/>
            </a:endParaRPr>
          </a:p>
          <a:p>
            <a:pPr lvl="1" indent="-182880" fontAlgn="auto">
              <a:spcAft>
                <a:spcPts val="0"/>
              </a:spcAft>
              <a:buFont typeface="Arial" pitchFamily="34" charset="0"/>
              <a:buChar char="•"/>
              <a:defRPr/>
            </a:pPr>
            <a:r>
              <a:rPr lang="en-US" altLang="en-US" sz="2000" dirty="0">
                <a:ea typeface="ＭＳ Ｐゴシック" pitchFamily="34" charset="-128"/>
              </a:rPr>
              <a:t>Section has developed a directory of member attorneys and their areas of practice related to agriculture.</a:t>
            </a:r>
          </a:p>
          <a:p>
            <a:pPr marL="560070" lvl="1" indent="0" fontAlgn="auto">
              <a:spcAft>
                <a:spcPts val="0"/>
              </a:spcAft>
              <a:buNone/>
              <a:defRPr/>
            </a:pPr>
            <a:endParaRPr lang="en-US" altLang="en-US" sz="2000" dirty="0">
              <a:ea typeface="ＭＳ Ｐゴシック" pitchFamily="34" charset="-128"/>
            </a:endParaRPr>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Maryland State Bar Association</a:t>
            </a:r>
            <a:endParaRPr lang="en-US" dirty="0"/>
          </a:p>
        </p:txBody>
      </p:sp>
      <p:cxnSp>
        <p:nvCxnSpPr>
          <p:cNvPr id="5" name="Straight Connector 4"/>
          <p:cNvCxnSpPr/>
          <p:nvPr/>
        </p:nvCxnSpPr>
        <p:spPr>
          <a:xfrm>
            <a:off x="609600" y="15240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pic>
        <p:nvPicPr>
          <p:cNvPr id="1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4330" y="2034381"/>
            <a:ext cx="3657600" cy="3657600"/>
          </a:xfrm>
        </p:spPr>
      </p:pic>
    </p:spTree>
    <p:extLst>
      <p:ext uri="{BB962C8B-B14F-4D97-AF65-F5344CB8AC3E}">
        <p14:creationId xmlns:p14="http://schemas.microsoft.com/office/powerpoint/2010/main" val="11326651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09691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Infoline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Call in service to direct you towards legal resources.  The entire team all help with it.</a:t>
            </a:r>
          </a:p>
          <a:p>
            <a:endParaRPr lang="en-US" dirty="0"/>
          </a:p>
          <a:p>
            <a:r>
              <a:rPr lang="en-US" dirty="0" smtClean="0"/>
              <a:t>We can’t provide legal advice, but if you need legal help we can direct you towards attorneys in your area.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57627"/>
            <a:ext cx="4038600" cy="3985973"/>
          </a:xfrm>
        </p:spPr>
      </p:pic>
    </p:spTree>
    <p:extLst>
      <p:ext uri="{BB962C8B-B14F-4D97-AF65-F5344CB8AC3E}">
        <p14:creationId xmlns:p14="http://schemas.microsoft.com/office/powerpoint/2010/main" val="21401420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umaglaw.org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254" y="1212858"/>
            <a:ext cx="5486400" cy="5388429"/>
          </a:xfrm>
        </p:spPr>
      </p:pic>
      <p:sp>
        <p:nvSpPr>
          <p:cNvPr id="6" name="Down Arrow 5"/>
          <p:cNvSpPr/>
          <p:nvPr/>
        </p:nvSpPr>
        <p:spPr>
          <a:xfrm rot="2531067">
            <a:off x="3139440" y="1752601"/>
            <a:ext cx="259080" cy="4114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2531067">
            <a:off x="4378615" y="1752601"/>
            <a:ext cx="259080" cy="4114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2531067">
            <a:off x="4770706" y="1752600"/>
            <a:ext cx="259080" cy="4114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2531067">
            <a:off x="5260101" y="1752600"/>
            <a:ext cx="259080" cy="4114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Available</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Estate Planning</a:t>
            </a:r>
          </a:p>
          <a:p>
            <a:r>
              <a:rPr lang="en-US" dirty="0" smtClean="0"/>
              <a:t>Leasing,</a:t>
            </a:r>
          </a:p>
          <a:p>
            <a:r>
              <a:rPr lang="en-US" dirty="0" smtClean="0"/>
              <a:t>Livestock Liability</a:t>
            </a:r>
          </a:p>
          <a:p>
            <a:r>
              <a:rPr lang="en-US" dirty="0" smtClean="0"/>
              <a:t>Fencing Liability</a:t>
            </a:r>
          </a:p>
          <a:p>
            <a:r>
              <a:rPr lang="en-US" dirty="0" smtClean="0"/>
              <a:t>Legal Directory</a:t>
            </a:r>
          </a:p>
          <a:p>
            <a:r>
              <a:rPr lang="en-US" dirty="0" smtClean="0"/>
              <a:t>Right to Farm overview</a:t>
            </a:r>
          </a:p>
          <a:p>
            <a:r>
              <a:rPr lang="en-US" dirty="0" smtClean="0"/>
              <a:t>Ag Labor</a:t>
            </a:r>
          </a:p>
          <a:p>
            <a:r>
              <a:rPr lang="en-US" dirty="0" smtClean="0"/>
              <a:t>Business Organizations</a:t>
            </a:r>
          </a:p>
          <a:p>
            <a:r>
              <a:rPr lang="en-US" dirty="0"/>
              <a:t>Right of Entry (or What to do when the </a:t>
            </a:r>
            <a:r>
              <a:rPr lang="en-US" dirty="0" smtClean="0"/>
              <a:t>“Man” </a:t>
            </a:r>
            <a:r>
              <a:rPr lang="en-US" dirty="0"/>
              <a:t>knocks on your door</a:t>
            </a:r>
            <a:r>
              <a:rPr lang="en-US" dirty="0" smtClean="0"/>
              <a:t>);</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30530"/>
            <a:ext cx="4038600" cy="4465303"/>
          </a:xfrm>
        </p:spPr>
      </p:pic>
    </p:spTree>
    <p:extLst>
      <p:ext uri="{BB962C8B-B14F-4D97-AF65-F5344CB8AC3E}">
        <p14:creationId xmlns:p14="http://schemas.microsoft.com/office/powerpoint/2010/main" val="22930323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Publications Under Review:</a:t>
            </a:r>
            <a:endParaRPr lang="en-US" dirty="0"/>
          </a:p>
        </p:txBody>
      </p:sp>
      <p:sp>
        <p:nvSpPr>
          <p:cNvPr id="3" name="Content Placeholder 2"/>
          <p:cNvSpPr>
            <a:spLocks noGrp="1"/>
          </p:cNvSpPr>
          <p:nvPr>
            <p:ph sz="half" idx="1"/>
          </p:nvPr>
        </p:nvSpPr>
        <p:spPr/>
        <p:txBody>
          <a:bodyPr>
            <a:normAutofit fontScale="92500"/>
          </a:bodyPr>
          <a:lstStyle/>
          <a:p>
            <a:r>
              <a:rPr lang="en-US" dirty="0" smtClean="0"/>
              <a:t>Legal issues with UAVs (drones);</a:t>
            </a:r>
          </a:p>
          <a:p>
            <a:r>
              <a:rPr lang="en-US" dirty="0" smtClean="0"/>
              <a:t>Migrant Seasonal Workers</a:t>
            </a:r>
          </a:p>
          <a:p>
            <a:r>
              <a:rPr lang="en-US" dirty="0" smtClean="0"/>
              <a:t>Premise Liability</a:t>
            </a:r>
          </a:p>
          <a:p>
            <a:r>
              <a:rPr lang="en-US" dirty="0" smtClean="0"/>
              <a:t>Risk Management Strategies</a:t>
            </a:r>
          </a:p>
          <a:p>
            <a:r>
              <a:rPr lang="en-US" dirty="0" smtClean="0"/>
              <a:t>Big Data Legal Issues</a:t>
            </a:r>
          </a:p>
          <a:p>
            <a:r>
              <a:rPr lang="en-US" dirty="0" smtClean="0"/>
              <a:t>Water Law Appropriation in Maryland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90762"/>
            <a:ext cx="4038600" cy="2682976"/>
          </a:xfrm>
        </p:spPr>
      </p:pic>
    </p:spTree>
    <p:extLst>
      <p:ext uri="{BB962C8B-B14F-4D97-AF65-F5344CB8AC3E}">
        <p14:creationId xmlns:p14="http://schemas.microsoft.com/office/powerpoint/2010/main" val="4453576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Risk Management Education Blog</a:t>
            </a:r>
            <a:br>
              <a:rPr lang="en-US" sz="3000" dirty="0" smtClean="0"/>
            </a:br>
            <a:endParaRPr lang="en-US" sz="30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078559"/>
            <a:ext cx="4038600" cy="3907381"/>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53502"/>
            <a:ext cx="4038600" cy="4157495"/>
          </a:xfrm>
        </p:spPr>
      </p:pic>
      <p:sp>
        <p:nvSpPr>
          <p:cNvPr id="3" name="TextBox 2"/>
          <p:cNvSpPr txBox="1"/>
          <p:nvPr/>
        </p:nvSpPr>
        <p:spPr>
          <a:xfrm>
            <a:off x="457200" y="1412111"/>
            <a:ext cx="7112643" cy="646331"/>
          </a:xfrm>
          <a:prstGeom prst="rect">
            <a:avLst/>
          </a:prstGeom>
          <a:noFill/>
        </p:spPr>
        <p:txBody>
          <a:bodyPr wrap="square" rtlCol="0">
            <a:spAutoFit/>
          </a:bodyPr>
          <a:lstStyle/>
          <a:p>
            <a:r>
              <a:rPr lang="en-US" sz="3600" dirty="0"/>
              <a:t>aglaw.umd.edu </a:t>
            </a:r>
          </a:p>
        </p:txBody>
      </p:sp>
    </p:spTree>
    <p:extLst>
      <p:ext uri="{BB962C8B-B14F-4D97-AF65-F5344CB8AC3E}">
        <p14:creationId xmlns:p14="http://schemas.microsoft.com/office/powerpoint/2010/main" val="100948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Maryland </a:t>
            </a:r>
            <a:r>
              <a:rPr lang="en-US" dirty="0" err="1" smtClean="0"/>
              <a:t>MPower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University of Maryland</a:t>
            </a:r>
            <a:r>
              <a:rPr lang="en-US" i="1" dirty="0"/>
              <a:t>: </a:t>
            </a:r>
            <a:r>
              <a:rPr lang="en-US" i="1" dirty="0" err="1"/>
              <a:t>MPowering</a:t>
            </a:r>
            <a:r>
              <a:rPr lang="en-US" i="1" dirty="0"/>
              <a:t> the State</a:t>
            </a:r>
            <a:r>
              <a:rPr lang="en-US" dirty="0"/>
              <a:t> brings together two universities of distinction to form a new collaborative partnership.  Harnessing the resources of each, the University of Maryland, College Park and the University of Maryland, Baltimore will focus the collective expertise on critical statewide issues of public health, biomedical informatics, and bioengineering. This collaboration will drive an even greater impact on the state, its economy, the job market, and the next generation of innovators.  The joint initiatives will have a profound effect on productivity, the economy, and the very fabric of higher education.</a:t>
            </a:r>
          </a:p>
          <a:p>
            <a:r>
              <a:rPr lang="en-US" u="sng" dirty="0">
                <a:hlinkClick r:id="rId2"/>
              </a:rPr>
              <a:t>http://</a:t>
            </a:r>
            <a:r>
              <a:rPr lang="en-US" u="sng" dirty="0" smtClean="0">
                <a:hlinkClick r:id="rId2"/>
              </a:rPr>
              <a:t>www.mpowermaryland.com</a:t>
            </a:r>
            <a:endParaRPr lang="en-US" dirty="0"/>
          </a:p>
        </p:txBody>
      </p:sp>
    </p:spTree>
    <p:extLst>
      <p:ext uri="{BB962C8B-B14F-4D97-AF65-F5344CB8AC3E}">
        <p14:creationId xmlns:p14="http://schemas.microsoft.com/office/powerpoint/2010/main" val="754944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706"/>
            <a:ext cx="4038600" cy="3028950"/>
          </a:xfrm>
        </p:spPr>
      </p:pic>
      <p:sp>
        <p:nvSpPr>
          <p:cNvPr id="3" name="Content Placeholder 2"/>
          <p:cNvSpPr>
            <a:spLocks noGrp="1"/>
          </p:cNvSpPr>
          <p:nvPr>
            <p:ph sz="half" idx="2"/>
          </p:nvPr>
        </p:nvSpPr>
        <p:spPr/>
        <p:txBody>
          <a:bodyPr>
            <a:normAutofit lnSpcReduction="10000"/>
          </a:bodyPr>
          <a:lstStyle/>
          <a:p>
            <a:r>
              <a:rPr lang="en-US" dirty="0" smtClean="0"/>
              <a:t>We have a number of resources available and is growing.</a:t>
            </a:r>
          </a:p>
          <a:p>
            <a:endParaRPr lang="en-US" dirty="0"/>
          </a:p>
          <a:p>
            <a:r>
              <a:rPr lang="en-US" dirty="0" smtClean="0"/>
              <a:t>Plan to hold series of in—person workshops and/or webinars to educate </a:t>
            </a:r>
            <a:r>
              <a:rPr lang="en-US" dirty="0" err="1" smtClean="0"/>
              <a:t>ag</a:t>
            </a:r>
            <a:r>
              <a:rPr lang="en-US" dirty="0" smtClean="0"/>
              <a:t> service professionals on what is available.</a:t>
            </a:r>
            <a:endParaRPr lang="en-US" dirty="0"/>
          </a:p>
        </p:txBody>
      </p:sp>
      <p:sp>
        <p:nvSpPr>
          <p:cNvPr id="4" name="Title 3"/>
          <p:cNvSpPr>
            <a:spLocks noGrp="1"/>
          </p:cNvSpPr>
          <p:nvPr>
            <p:ph type="title"/>
          </p:nvPr>
        </p:nvSpPr>
        <p:spPr/>
        <p:txBody>
          <a:bodyPr>
            <a:normAutofit fontScale="90000"/>
          </a:bodyPr>
          <a:lstStyle/>
          <a:p>
            <a:r>
              <a:rPr lang="en-US" dirty="0" smtClean="0"/>
              <a:t>Training on Resources</a:t>
            </a:r>
            <a:endParaRPr lang="en-US" dirty="0"/>
          </a:p>
        </p:txBody>
      </p:sp>
    </p:spTree>
    <p:extLst>
      <p:ext uri="{BB962C8B-B14F-4D97-AF65-F5344CB8AC3E}">
        <p14:creationId xmlns:p14="http://schemas.microsoft.com/office/powerpoint/2010/main" val="26653925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Not see an issue up on the list?</a:t>
            </a:r>
          </a:p>
          <a:p>
            <a:endParaRPr lang="en-US" dirty="0"/>
          </a:p>
          <a:p>
            <a:r>
              <a:rPr lang="en-US" dirty="0"/>
              <a:t>Contact one of us and let us know what it is</a:t>
            </a:r>
            <a:r>
              <a:rPr lang="en-US" dirty="0" smtClean="0"/>
              <a:t>.</a:t>
            </a:r>
          </a:p>
          <a:p>
            <a:pPr lvl="1"/>
            <a:r>
              <a:rPr lang="en-US" dirty="0" smtClean="0">
                <a:hlinkClick r:id="rId2"/>
              </a:rPr>
              <a:t>anewhall@umd.edu</a:t>
            </a:r>
            <a:endParaRPr lang="en-US" dirty="0" smtClean="0"/>
          </a:p>
          <a:p>
            <a:pPr lvl="1"/>
            <a:r>
              <a:rPr lang="en-US" dirty="0" smtClean="0">
                <a:hlinkClick r:id="rId3"/>
              </a:rPr>
              <a:t>lgoering@umd.edu</a:t>
            </a:r>
            <a:r>
              <a:rPr lang="en-US" dirty="0" smtClean="0"/>
              <a:t> </a:t>
            </a:r>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61857" y="1600200"/>
            <a:ext cx="3011286" cy="4525963"/>
          </a:xfrm>
        </p:spPr>
      </p:pic>
      <p:sp>
        <p:nvSpPr>
          <p:cNvPr id="4" name="Title 3"/>
          <p:cNvSpPr>
            <a:spLocks noGrp="1"/>
          </p:cNvSpPr>
          <p:nvPr>
            <p:ph type="title"/>
          </p:nvPr>
        </p:nvSpPr>
        <p:spPr/>
        <p:txBody>
          <a:bodyPr/>
          <a:lstStyle/>
          <a:p>
            <a:r>
              <a:rPr lang="en-US" dirty="0" smtClean="0"/>
              <a:t>Additional Issues</a:t>
            </a:r>
            <a:endParaRPr lang="en-US" dirty="0"/>
          </a:p>
        </p:txBody>
      </p:sp>
    </p:spTree>
    <p:extLst>
      <p:ext uri="{BB962C8B-B14F-4D97-AF65-F5344CB8AC3E}">
        <p14:creationId xmlns:p14="http://schemas.microsoft.com/office/powerpoint/2010/main" val="4064125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arn(inVertical)">
                                      <p:cBhvr>
                                        <p:cTn id="10" dur="500"/>
                                        <p:tgtEl>
                                          <p:spTgt spid="2">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arn(inVertical)">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a:xfrm>
            <a:off x="4495800" y="5334000"/>
            <a:ext cx="4648200" cy="1524000"/>
          </a:xfrm>
        </p:spPr>
        <p:txBody>
          <a:bodyPr>
            <a:normAutofit fontScale="32500" lnSpcReduction="20000"/>
          </a:bodyPr>
          <a:lstStyle/>
          <a:p>
            <a:r>
              <a:rPr lang="en-US" sz="4900" dirty="0"/>
              <a:t>Paul Goeringer</a:t>
            </a:r>
          </a:p>
          <a:p>
            <a:r>
              <a:rPr lang="en-US" sz="4900" dirty="0"/>
              <a:t>Phone: 301-405-3541 </a:t>
            </a:r>
          </a:p>
          <a:p>
            <a:r>
              <a:rPr lang="en-US" sz="4900" dirty="0"/>
              <a:t>Twitter: @</a:t>
            </a:r>
            <a:r>
              <a:rPr lang="en-US" sz="4900" dirty="0" err="1"/>
              <a:t>AgLawPaul</a:t>
            </a:r>
            <a:r>
              <a:rPr lang="en-US" sz="4900" dirty="0"/>
              <a:t> </a:t>
            </a:r>
          </a:p>
          <a:p>
            <a:r>
              <a:rPr lang="en-US" sz="4900" dirty="0"/>
              <a:t>Email: lgoering@umd.edu</a:t>
            </a:r>
          </a:p>
          <a:p>
            <a:r>
              <a:rPr lang="en-US" sz="4900" dirty="0"/>
              <a:t>List of publications: www.aglaw.umd.edu/paul-goeringer</a:t>
            </a:r>
          </a:p>
          <a:p>
            <a:endParaRPr lang="en-US" dirty="0"/>
          </a:p>
        </p:txBody>
      </p:sp>
      <p:sp>
        <p:nvSpPr>
          <p:cNvPr id="4" name="Text Placeholder 3"/>
          <p:cNvSpPr>
            <a:spLocks noGrp="1"/>
          </p:cNvSpPr>
          <p:nvPr>
            <p:ph type="body" sz="quarter" idx="11"/>
          </p:nvPr>
        </p:nvSpPr>
        <p:spPr>
          <a:xfrm>
            <a:off x="275273" y="5334000"/>
            <a:ext cx="4152900" cy="1398587"/>
          </a:xfrm>
        </p:spPr>
        <p:txBody>
          <a:bodyPr>
            <a:normAutofit fontScale="70000" lnSpcReduction="20000"/>
          </a:bodyPr>
          <a:lstStyle/>
          <a:p>
            <a:r>
              <a:rPr lang="en-US" dirty="0" smtClean="0"/>
              <a:t>Ashley Newhall</a:t>
            </a:r>
          </a:p>
          <a:p>
            <a:r>
              <a:rPr lang="en-US" dirty="0" smtClean="0"/>
              <a:t>Phone</a:t>
            </a:r>
            <a:r>
              <a:rPr lang="en-US" dirty="0"/>
              <a:t>: 301-405-3541</a:t>
            </a:r>
          </a:p>
          <a:p>
            <a:r>
              <a:rPr lang="en-US" dirty="0"/>
              <a:t>Twitter: </a:t>
            </a:r>
            <a:r>
              <a:rPr lang="en-US" dirty="0" smtClean="0"/>
              <a:t>@</a:t>
            </a:r>
            <a:r>
              <a:rPr lang="en-US" dirty="0" err="1" smtClean="0"/>
              <a:t>MDAgLaw</a:t>
            </a:r>
            <a:endParaRPr lang="en-US" dirty="0"/>
          </a:p>
          <a:p>
            <a:r>
              <a:rPr lang="en-US" dirty="0" smtClean="0"/>
              <a:t>Email: anewhall@umd.edu</a:t>
            </a:r>
            <a:endParaRPr lang="en-US" dirty="0"/>
          </a:p>
          <a:p>
            <a:endParaRPr lang="en-US" dirty="0"/>
          </a:p>
        </p:txBody>
      </p:sp>
    </p:spTree>
    <p:extLst>
      <p:ext uri="{BB962C8B-B14F-4D97-AF65-F5344CB8AC3E}">
        <p14:creationId xmlns:p14="http://schemas.microsoft.com/office/powerpoint/2010/main" val="252412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Info</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a:t>In 2011, the Maryland General Assembly directed </a:t>
            </a:r>
            <a:r>
              <a:rPr lang="en-US" dirty="0" smtClean="0"/>
              <a:t>the </a:t>
            </a:r>
            <a:r>
              <a:rPr lang="en-US" dirty="0"/>
              <a:t>University System of </a:t>
            </a:r>
            <a:r>
              <a:rPr lang="en-US" dirty="0" smtClean="0"/>
              <a:t>Maryland “</a:t>
            </a:r>
            <a:r>
              <a:rPr lang="en-US" dirty="0"/>
              <a:t>to leverage State resources to assist farmers in the State with estates and trusts issues, compliance with environmental laws, and other matters necessary to preserve family farms.”  </a:t>
            </a:r>
            <a:endParaRPr lang="en-US" dirty="0" smtClean="0"/>
          </a:p>
          <a:p>
            <a:endParaRPr lang="en-US" dirty="0" smtClean="0"/>
          </a:p>
          <a:p>
            <a:r>
              <a:rPr lang="en-US" dirty="0" smtClean="0"/>
              <a:t>Three </a:t>
            </a:r>
            <a:r>
              <a:rPr lang="en-US" dirty="0"/>
              <a:t>institutions </a:t>
            </a:r>
            <a:r>
              <a:rPr lang="en-US" dirty="0" smtClean="0"/>
              <a:t>formed </a:t>
            </a:r>
            <a:r>
              <a:rPr lang="en-US" dirty="0"/>
              <a:t>the Agriculture Law Education Initiative (ALEI) to address the legal educational needs of Maryland farm families. </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688580"/>
            <a:ext cx="4038600" cy="2687339"/>
          </a:xfrm>
        </p:spPr>
      </p:pic>
    </p:spTree>
    <p:extLst>
      <p:ext uri="{BB962C8B-B14F-4D97-AF65-F5344CB8AC3E}">
        <p14:creationId xmlns:p14="http://schemas.microsoft.com/office/powerpoint/2010/main" val="254372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ALEI started out by conducting some interviews of </a:t>
            </a:r>
            <a:r>
              <a:rPr lang="en-US" dirty="0" err="1" smtClean="0"/>
              <a:t>ag</a:t>
            </a:r>
            <a:r>
              <a:rPr lang="en-US" dirty="0" smtClean="0"/>
              <a:t> leaders in the state</a:t>
            </a:r>
          </a:p>
          <a:p>
            <a:pPr lvl="1"/>
            <a:r>
              <a:rPr lang="en-US" dirty="0" smtClean="0"/>
              <a:t>MDA, MDE, and DNR officials,</a:t>
            </a:r>
          </a:p>
          <a:p>
            <a:pPr lvl="1"/>
            <a:r>
              <a:rPr lang="en-US" dirty="0" smtClean="0"/>
              <a:t>Commodity groups,</a:t>
            </a:r>
          </a:p>
          <a:p>
            <a:pPr lvl="1"/>
            <a:r>
              <a:rPr lang="en-US" dirty="0" smtClean="0"/>
              <a:t>And others</a:t>
            </a:r>
          </a:p>
          <a:p>
            <a:pPr lvl="1"/>
            <a:endParaRPr lang="en-US" dirty="0"/>
          </a:p>
          <a:p>
            <a:r>
              <a:rPr lang="en-US" dirty="0" smtClean="0"/>
              <a:t>Also conducted a survey of UME </a:t>
            </a:r>
            <a:r>
              <a:rPr lang="en-US" dirty="0" err="1" smtClean="0"/>
              <a:t>ag</a:t>
            </a:r>
            <a:r>
              <a:rPr lang="en-US" dirty="0" smtClean="0"/>
              <a:t> educators, specialists, and nutrient management specialists.</a:t>
            </a:r>
          </a:p>
          <a:p>
            <a:endParaRPr lang="en-US" dirty="0"/>
          </a:p>
          <a:p>
            <a:r>
              <a:rPr lang="en-US" dirty="0" smtClean="0"/>
              <a:t>Point was to determine the important legal issues faced in the state</a:t>
            </a:r>
            <a:endParaRPr lang="en-US" dirty="0"/>
          </a:p>
        </p:txBody>
      </p:sp>
    </p:spTree>
    <p:extLst>
      <p:ext uri="{BB962C8B-B14F-4D97-AF65-F5344CB8AC3E}">
        <p14:creationId xmlns:p14="http://schemas.microsoft.com/office/powerpoint/2010/main" val="255095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a:t>Structured Interviews</a:t>
            </a:r>
          </a:p>
        </p:txBody>
      </p:sp>
      <p:pic>
        <p:nvPicPr>
          <p:cNvPr id="194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722439"/>
            <a:ext cx="6781800" cy="4297362"/>
          </a:xfrm>
        </p:spPr>
      </p:pic>
      <p:cxnSp>
        <p:nvCxnSpPr>
          <p:cNvPr id="7" name="Straight Connector 6"/>
          <p:cNvCxnSpPr/>
          <p:nvPr/>
        </p:nvCxnSpPr>
        <p:spPr>
          <a:xfrm>
            <a:off x="457200" y="13716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43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Extension Survey</a:t>
            </a:r>
            <a:endParaRPr lang="en-US" dirty="0"/>
          </a:p>
        </p:txBody>
      </p:sp>
      <p:pic>
        <p:nvPicPr>
          <p:cNvPr id="20483" name="Picture 5"/>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4343400" cy="4572000"/>
          </a:xfrm>
        </p:spPr>
      </p:pic>
      <p:pic>
        <p:nvPicPr>
          <p:cNvPr id="20484" name="Picture 6"/>
          <p:cNvPicPr>
            <a:picLocks noGrp="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8600" y="1676400"/>
            <a:ext cx="4267200" cy="4572000"/>
          </a:xfrm>
        </p:spPr>
      </p:pic>
      <p:cxnSp>
        <p:nvCxnSpPr>
          <p:cNvPr id="5" name="Straight Connector 4"/>
          <p:cNvCxnSpPr/>
          <p:nvPr/>
        </p:nvCxnSpPr>
        <p:spPr>
          <a:xfrm>
            <a:off x="533400" y="1371600"/>
            <a:ext cx="7848600" cy="0"/>
          </a:xfrm>
          <a:prstGeom prst="line">
            <a:avLst/>
          </a:prstGeom>
          <a:ln w="38100">
            <a:solidFill>
              <a:srgbClr val="FFD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628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ALEI?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82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Background</a:t>
            </a:r>
            <a:endParaRPr lang="en-US" dirty="0"/>
          </a:p>
        </p:txBody>
      </p:sp>
      <p:sp>
        <p:nvSpPr>
          <p:cNvPr id="3" name="Content Placeholder 2"/>
          <p:cNvSpPr>
            <a:spLocks noGrp="1"/>
          </p:cNvSpPr>
          <p:nvPr>
            <p:ph idx="1"/>
          </p:nvPr>
        </p:nvSpPr>
        <p:spPr>
          <a:xfrm>
            <a:off x="457200" y="1347482"/>
            <a:ext cx="8229600" cy="4962413"/>
          </a:xfrm>
        </p:spPr>
        <p:txBody>
          <a:bodyPr>
            <a:normAutofit fontScale="85000" lnSpcReduction="20000"/>
          </a:bodyPr>
          <a:lstStyle/>
          <a:p>
            <a:r>
              <a:rPr lang="en-US" dirty="0" smtClean="0"/>
              <a:t>Been doing legal risk management outreach since 2008:</a:t>
            </a:r>
          </a:p>
          <a:p>
            <a:pPr lvl="1"/>
            <a:r>
              <a:rPr lang="en-US" dirty="0" smtClean="0"/>
              <a:t>Started at the National Agricultural Law Center at the University of Arkansas in Fayetteville as a research associate</a:t>
            </a:r>
          </a:p>
          <a:p>
            <a:pPr lvl="1"/>
            <a:endParaRPr lang="en-US" sz="800" dirty="0" smtClean="0"/>
          </a:p>
          <a:p>
            <a:pPr lvl="1"/>
            <a:r>
              <a:rPr lang="en-US" dirty="0" smtClean="0"/>
              <a:t>2010 moved to Agricultural Econ &amp; Agribusiness Department at the University of Arkansas </a:t>
            </a:r>
          </a:p>
          <a:p>
            <a:pPr lvl="2"/>
            <a:r>
              <a:rPr lang="en-US" dirty="0" smtClean="0"/>
              <a:t>Handled development of written publications on legal issues facing Arkansas farmers</a:t>
            </a:r>
          </a:p>
          <a:p>
            <a:pPr lvl="2"/>
            <a:r>
              <a:rPr lang="en-US" dirty="0" smtClean="0"/>
              <a:t>Handled risk management issues facing returning vets starting </a:t>
            </a:r>
            <a:r>
              <a:rPr lang="en-US" dirty="0" err="1" smtClean="0"/>
              <a:t>ag</a:t>
            </a:r>
            <a:r>
              <a:rPr lang="en-US" dirty="0" smtClean="0"/>
              <a:t> businesses</a:t>
            </a:r>
          </a:p>
          <a:p>
            <a:pPr lvl="2"/>
            <a:r>
              <a:rPr lang="en-US" dirty="0" smtClean="0"/>
              <a:t>Worked on legal issues facing Native American producers</a:t>
            </a:r>
          </a:p>
          <a:p>
            <a:pPr lvl="2"/>
            <a:endParaRPr lang="en-US" dirty="0" smtClean="0"/>
          </a:p>
          <a:p>
            <a:pPr lvl="1"/>
            <a:r>
              <a:rPr lang="en-US" dirty="0" smtClean="0"/>
              <a:t>Since July of 2012, been working for the Agricultural and Resource Econ Department at UMD.</a:t>
            </a:r>
          </a:p>
        </p:txBody>
      </p:sp>
    </p:spTree>
    <p:extLst>
      <p:ext uri="{BB962C8B-B14F-4D97-AF65-F5344CB8AC3E}">
        <p14:creationId xmlns:p14="http://schemas.microsoft.com/office/powerpoint/2010/main" val="3862937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1397</Words>
  <Application>Microsoft Macintosh PowerPoint</Application>
  <PresentationFormat>On-screen Show (4:3)</PresentationFormat>
  <Paragraphs>195</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Ag Law Education Initiative: Bridging The Gap Between Farmers and The Law </vt:lpstr>
      <vt:lpstr>Agriculture Law Education Initiative</vt:lpstr>
      <vt:lpstr>University of Maryland MPower</vt:lpstr>
      <vt:lpstr>Background Info</vt:lpstr>
      <vt:lpstr>Background Info</vt:lpstr>
      <vt:lpstr>Structured Interviews</vt:lpstr>
      <vt:lpstr>Extension Survey</vt:lpstr>
      <vt:lpstr>Who is ALEI?</vt:lpstr>
      <vt:lpstr>Paul’s Background</vt:lpstr>
      <vt:lpstr>Ashley’s Background </vt:lpstr>
      <vt:lpstr>Sarah’s Background</vt:lpstr>
      <vt:lpstr>Sarah’s Background</vt:lpstr>
      <vt:lpstr>Wele’s Background </vt:lpstr>
      <vt:lpstr>Outreach and Partnerships across Maryland</vt:lpstr>
      <vt:lpstr>Highlights of Outreach across Maryland</vt:lpstr>
      <vt:lpstr>Highlights of Outreach across Maryland</vt:lpstr>
      <vt:lpstr>Partnerships</vt:lpstr>
      <vt:lpstr>Partnerships</vt:lpstr>
      <vt:lpstr>Partnerships</vt:lpstr>
      <vt:lpstr>Partnerships Outside of Maryland</vt:lpstr>
      <vt:lpstr>Building capacity in the legal community</vt:lpstr>
      <vt:lpstr>Regional AALA Meeting</vt:lpstr>
      <vt:lpstr>Maryland State Bar Association</vt:lpstr>
      <vt:lpstr>Resources Available</vt:lpstr>
      <vt:lpstr>Infoline</vt:lpstr>
      <vt:lpstr>Website umaglaw.org</vt:lpstr>
      <vt:lpstr>Publications Available</vt:lpstr>
      <vt:lpstr>Publications Under Review:</vt:lpstr>
      <vt:lpstr>Risk Management Education Blog </vt:lpstr>
      <vt:lpstr>Training on Resources</vt:lpstr>
      <vt:lpstr>Additional Issues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Goeringer</dc:creator>
  <cp:lastModifiedBy>Paul Goeringer</cp:lastModifiedBy>
  <cp:revision>35</cp:revision>
  <dcterms:created xsi:type="dcterms:W3CDTF">2015-03-02T01:21:55Z</dcterms:created>
  <dcterms:modified xsi:type="dcterms:W3CDTF">2015-05-04T22:40:58Z</dcterms:modified>
</cp:coreProperties>
</file>